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8"/>
  </p:notesMasterIdLst>
  <p:sldIdLst>
    <p:sldId id="2271" r:id="rId3"/>
    <p:sldId id="2280" r:id="rId4"/>
    <p:sldId id="2293" r:id="rId5"/>
    <p:sldId id="2294" r:id="rId6"/>
    <p:sldId id="2297" r:id="rId7"/>
    <p:sldId id="2295" r:id="rId8"/>
    <p:sldId id="2277" r:id="rId9"/>
    <p:sldId id="2285" r:id="rId10"/>
    <p:sldId id="2287" r:id="rId11"/>
    <p:sldId id="2278" r:id="rId12"/>
    <p:sldId id="2284" r:id="rId13"/>
    <p:sldId id="1964" r:id="rId14"/>
    <p:sldId id="2288" r:id="rId15"/>
    <p:sldId id="2235" r:id="rId16"/>
    <p:sldId id="2299" r:id="rId17"/>
    <p:sldId id="2298" r:id="rId18"/>
    <p:sldId id="2300" r:id="rId19"/>
    <p:sldId id="2301" r:id="rId20"/>
    <p:sldId id="2059" r:id="rId21"/>
    <p:sldId id="2233" r:id="rId22"/>
    <p:sldId id="2302" r:id="rId23"/>
    <p:sldId id="2303" r:id="rId24"/>
    <p:sldId id="2304" r:id="rId25"/>
    <p:sldId id="2306" r:id="rId26"/>
    <p:sldId id="2305" r:id="rId27"/>
    <p:sldId id="2307" r:id="rId28"/>
    <p:sldId id="2243" r:id="rId29"/>
    <p:sldId id="2310" r:id="rId30"/>
    <p:sldId id="2309" r:id="rId31"/>
    <p:sldId id="2316" r:id="rId32"/>
    <p:sldId id="2312" r:id="rId33"/>
    <p:sldId id="2313" r:id="rId34"/>
    <p:sldId id="2314" r:id="rId35"/>
    <p:sldId id="2315" r:id="rId36"/>
    <p:sldId id="2317" r:id="rId37"/>
    <p:sldId id="2318" r:id="rId38"/>
    <p:sldId id="2319" r:id="rId39"/>
    <p:sldId id="2320" r:id="rId40"/>
    <p:sldId id="1986" r:id="rId41"/>
    <p:sldId id="2163" r:id="rId42"/>
    <p:sldId id="2321" r:id="rId43"/>
    <p:sldId id="2322" r:id="rId44"/>
    <p:sldId id="2323" r:id="rId45"/>
    <p:sldId id="1948" r:id="rId46"/>
    <p:sldId id="1894" r:id="rId4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5E6FF"/>
    <a:srgbClr val="00A1DA"/>
    <a:srgbClr val="AFDDFF"/>
    <a:srgbClr val="007FDE"/>
    <a:srgbClr val="0083E6"/>
    <a:srgbClr val="29A3FF"/>
    <a:srgbClr val="6DC0FF"/>
    <a:srgbClr val="007DDA"/>
    <a:srgbClr val="0086EA"/>
    <a:srgbClr val="0077D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92" autoAdjust="0"/>
    <p:restoredTop sz="93697" autoAdjust="0"/>
  </p:normalViewPr>
  <p:slideViewPr>
    <p:cSldViewPr>
      <p:cViewPr varScale="1">
        <p:scale>
          <a:sx n="97" d="100"/>
          <a:sy n="97" d="100"/>
        </p:scale>
        <p:origin x="-135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5/10/2023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23701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28693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82376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113297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92625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6662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502903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560565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262972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541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3290224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2240266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1956488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3464461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1772620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03657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3509058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3204289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19223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713523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216225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2569722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3612095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1966208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5685520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4082212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3636517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779254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40</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55361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49827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414256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21826804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45</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9117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355675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46834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953608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5813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5/10/2023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5/10/2023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5/10/2023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5/10/2023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5/10/2023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5/10/2023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5/10/2023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5/10/2023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5/10/2023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51  </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10 May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2023</a:t>
            </a:r>
          </a:p>
        </p:txBody>
      </p:sp>
      <p:sp>
        <p:nvSpPr>
          <p:cNvPr id="9" name="TextBox 8"/>
          <p:cNvSpPr txBox="1"/>
          <p:nvPr/>
        </p:nvSpPr>
        <p:spPr>
          <a:xfrm>
            <a:off x="1447800" y="4267200"/>
            <a:ext cx="6248400" cy="584775"/>
          </a:xfrm>
          <a:prstGeom prst="rect">
            <a:avLst/>
          </a:prstGeom>
          <a:noFill/>
        </p:spPr>
        <p:txBody>
          <a:bodyPr wrap="square" rtlCol="0">
            <a:spAutoFit/>
          </a:bodyPr>
          <a:lstStyle/>
          <a:p>
            <a:pPr algn="ctr"/>
            <a:r>
              <a:rPr lang="en-US" sz="3200" b="1" dirty="0">
                <a:ln w="10160">
                  <a:solidFill>
                    <a:schemeClr val="accent5"/>
                  </a:solidFill>
                  <a:prstDash val="solid"/>
                </a:ln>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Starting With Spiritual Riches</a:t>
            </a: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Opening Greeting And Prayer</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86870" y="1052606"/>
            <a:ext cx="8619565" cy="5570756"/>
          </a:xfrm>
          <a:prstGeom prst="rect">
            <a:avLst/>
          </a:prstGeom>
          <a:noFill/>
          <a:effectLst/>
        </p:spPr>
        <p:txBody>
          <a:bodyPr wrap="square" rtlCol="0">
            <a:spAutoFit/>
          </a:bodyPr>
          <a:lstStyle/>
          <a:p>
            <a:pPr>
              <a:tabLst>
                <a:tab pos="457200" algn="l"/>
              </a:tabLst>
            </a:pPr>
            <a:r>
              <a:rPr lang="en-US" sz="2400" b="1" dirty="0" smtClean="0">
                <a:effectLst>
                  <a:outerShdw blurRad="38100" dist="38100" dir="2700000" algn="tl">
                    <a:srgbClr val="000000">
                      <a:alpha val="43137"/>
                    </a:srgbClr>
                  </a:outerShdw>
                </a:effectLst>
                <a:latin typeface="Cambria" pitchFamily="18" charset="0"/>
              </a:rPr>
              <a:t>	PURPOSE </a:t>
            </a:r>
            <a:r>
              <a:rPr lang="en-US" sz="2400" b="1" dirty="0">
                <a:effectLst>
                  <a:outerShdw blurRad="38100" dist="38100" dir="2700000" algn="tl">
                    <a:srgbClr val="000000">
                      <a:alpha val="43137"/>
                    </a:srgbClr>
                  </a:outerShdw>
                </a:effectLst>
                <a:latin typeface="Cambria" pitchFamily="18" charset="0"/>
              </a:rPr>
              <a:t>OF THE EPISTLE:</a:t>
            </a:r>
            <a:r>
              <a:rPr lang="en-US" sz="2800" b="1" dirty="0">
                <a:effectLst>
                  <a:outerShdw blurRad="38100" dist="38100" dir="2700000" algn="tl">
                    <a:srgbClr val="000000">
                      <a:alpha val="43137"/>
                    </a:srgbClr>
                  </a:outerShdw>
                </a:effectLst>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anose="02040503050406030204" pitchFamily="18" charset="0"/>
                <a:ea typeface="Cambria" panose="02040503050406030204" pitchFamily="18" charset="0"/>
              </a:rPr>
              <a:t>Paul </a:t>
            </a:r>
            <a:r>
              <a:rPr lang="en-US" sz="2400" b="1" dirty="0">
                <a:latin typeface="Cambria" panose="02040503050406030204" pitchFamily="18" charset="0"/>
                <a:ea typeface="Cambria" panose="02040503050406030204" pitchFamily="18" charset="0"/>
              </a:rPr>
              <a:t>wrote this letter to refute improper attitudes and conduct and to promote a spirit of unity among the believers in their relationships </a:t>
            </a:r>
            <a:r>
              <a:rPr lang="en-US" sz="2400" b="1" dirty="0" smtClean="0">
                <a:latin typeface="Cambria" panose="02040503050406030204" pitchFamily="18" charset="0"/>
                <a:ea typeface="Cambria" panose="02040503050406030204" pitchFamily="18" charset="0"/>
              </a:rPr>
              <a:t>with one another and </a:t>
            </a:r>
            <a:r>
              <a:rPr lang="en-US" sz="2400" b="1" dirty="0">
                <a:latin typeface="Cambria" panose="02040503050406030204" pitchFamily="18" charset="0"/>
                <a:ea typeface="Cambria" panose="02040503050406030204" pitchFamily="18" charset="0"/>
              </a:rPr>
              <a:t>their corporate worship.  </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000" b="1" dirty="0" smtClean="0">
              <a:latin typeface="Cambria" panose="02040503050406030204" pitchFamily="18" charset="0"/>
              <a:ea typeface="Cambria" panose="02040503050406030204" pitchFamily="18" charset="0"/>
            </a:endParaRPr>
          </a:p>
          <a:p>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His goal </a:t>
            </a:r>
            <a:r>
              <a:rPr lang="en-US" sz="2400" b="1" dirty="0" smtClean="0">
                <a:latin typeface="Cambria" panose="02040503050406030204" pitchFamily="18" charset="0"/>
                <a:ea typeface="Cambria" panose="02040503050406030204" pitchFamily="18" charset="0"/>
              </a:rPr>
              <a:t>was </a:t>
            </a:r>
            <a:r>
              <a:rPr lang="en-US" sz="2400" b="1" dirty="0">
                <a:latin typeface="Cambria" panose="02040503050406030204" pitchFamily="18" charset="0"/>
                <a:ea typeface="Cambria" panose="02040503050406030204" pitchFamily="18" charset="0"/>
              </a:rPr>
              <a:t>to </a:t>
            </a:r>
            <a:r>
              <a:rPr lang="en-US" sz="2400" b="1" dirty="0" smtClean="0">
                <a:latin typeface="Cambria" panose="02040503050406030204" pitchFamily="18" charset="0"/>
                <a:ea typeface="Cambria" panose="02040503050406030204" pitchFamily="18" charset="0"/>
              </a:rPr>
              <a:t>make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Positional Sanctification”</a:t>
            </a:r>
            <a:r>
              <a:rPr lang="en-US" sz="2400" b="1" dirty="0" smtClean="0">
                <a:latin typeface="Cambria" panose="02040503050406030204" pitchFamily="18" charset="0"/>
                <a:ea typeface="Cambria" panose="02040503050406030204" pitchFamily="18" charset="0"/>
              </a:rPr>
              <a:t> practical in the local church by providing guidance </a:t>
            </a:r>
            <a:r>
              <a:rPr lang="en-US" sz="2400" b="1" dirty="0">
                <a:latin typeface="Cambria" panose="02040503050406030204" pitchFamily="18" charset="0"/>
                <a:ea typeface="Cambria" panose="02040503050406030204" pitchFamily="18" charset="0"/>
              </a:rPr>
              <a:t>and instructions on restoring the church </a:t>
            </a:r>
            <a:r>
              <a:rPr lang="en-US" sz="2400" b="1" dirty="0" smtClean="0">
                <a:latin typeface="Cambria" panose="02040503050406030204" pitchFamily="18" charset="0"/>
                <a:ea typeface="Cambria" panose="02040503050406030204" pitchFamily="18" charset="0"/>
              </a:rPr>
              <a:t>in areas </a:t>
            </a:r>
            <a:r>
              <a:rPr lang="en-US" sz="2400" b="1" dirty="0">
                <a:latin typeface="Cambria" panose="02040503050406030204" pitchFamily="18" charset="0"/>
                <a:ea typeface="Cambria" panose="02040503050406030204" pitchFamily="18" charset="0"/>
              </a:rPr>
              <a:t>of weakness, on correcting erroneous practices such as divisions, immorality, litigation in pagan courts, and </a:t>
            </a:r>
            <a:r>
              <a:rPr lang="en-US" sz="2400" b="1" dirty="0" smtClean="0">
                <a:latin typeface="Cambria" panose="02040503050406030204" pitchFamily="18" charset="0"/>
                <a:ea typeface="Cambria" panose="02040503050406030204" pitchFamily="18" charset="0"/>
              </a:rPr>
              <a:t>abuse </a:t>
            </a:r>
            <a:r>
              <a:rPr lang="en-US" sz="2400" b="1" dirty="0">
                <a:latin typeface="Cambria" panose="02040503050406030204" pitchFamily="18" charset="0"/>
                <a:ea typeface="Cambria" panose="02040503050406030204" pitchFamily="18" charset="0"/>
              </a:rPr>
              <a:t>of the Lord’s Supper.  </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000" b="1" dirty="0" smtClean="0">
              <a:latin typeface="Cambria" panose="02040503050406030204" pitchFamily="18" charset="0"/>
              <a:ea typeface="Cambria" panose="02040503050406030204" pitchFamily="18" charset="0"/>
            </a:endParaRPr>
          </a:p>
          <a:p>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Lastly, Paul wanted to </a:t>
            </a:r>
            <a:r>
              <a:rPr lang="en-US" sz="2400" b="1" dirty="0">
                <a:latin typeface="Cambria" panose="02040503050406030204" pitchFamily="18" charset="0"/>
                <a:ea typeface="Cambria" panose="02040503050406030204" pitchFamily="18" charset="0"/>
              </a:rPr>
              <a:t>correct </a:t>
            </a:r>
            <a:r>
              <a:rPr lang="en-US" sz="2400" b="1" dirty="0" smtClean="0">
                <a:latin typeface="Cambria" panose="02040503050406030204" pitchFamily="18" charset="0"/>
                <a:ea typeface="Cambria" panose="02040503050406030204" pitchFamily="18" charset="0"/>
              </a:rPr>
              <a:t>the false </a:t>
            </a:r>
            <a:r>
              <a:rPr lang="en-US" sz="2400" b="1" dirty="0">
                <a:latin typeface="Cambria" panose="02040503050406030204" pitchFamily="18" charset="0"/>
                <a:ea typeface="Cambria" panose="02040503050406030204" pitchFamily="18" charset="0"/>
              </a:rPr>
              <a:t>teaching concerning the resurrection; and </a:t>
            </a:r>
            <a:r>
              <a:rPr lang="en-US" sz="2400" b="1" dirty="0" smtClean="0">
                <a:latin typeface="Cambria" panose="02040503050406030204" pitchFamily="18" charset="0"/>
                <a:ea typeface="Cambria" panose="02040503050406030204" pitchFamily="18" charset="0"/>
              </a:rPr>
              <a:t>to answer </a:t>
            </a:r>
            <a:r>
              <a:rPr lang="en-US" sz="2400" b="1" dirty="0">
                <a:latin typeface="Cambria" panose="02040503050406030204" pitchFamily="18" charset="0"/>
                <a:ea typeface="Cambria" panose="02040503050406030204" pitchFamily="18" charset="0"/>
              </a:rPr>
              <a:t>the questions addressed to him </a:t>
            </a:r>
            <a:r>
              <a:rPr lang="en-US" sz="2400" b="1" dirty="0" smtClean="0">
                <a:latin typeface="Cambria" panose="02040503050406030204" pitchFamily="18" charset="0"/>
                <a:ea typeface="Cambria" panose="02040503050406030204" pitchFamily="18" charset="0"/>
              </a:rPr>
              <a:t>in a </a:t>
            </a:r>
            <a:r>
              <a:rPr lang="en-US" sz="2400" b="1" dirty="0">
                <a:latin typeface="Cambria" panose="02040503050406030204" pitchFamily="18" charset="0"/>
                <a:ea typeface="Cambria" panose="02040503050406030204" pitchFamily="18" charset="0"/>
              </a:rPr>
              <a:t>letter that he had received from </a:t>
            </a:r>
            <a:r>
              <a:rPr lang="en-US" sz="2400" b="1" dirty="0" smtClean="0">
                <a:latin typeface="Cambria" panose="02040503050406030204" pitchFamily="18" charset="0"/>
                <a:ea typeface="Cambria" panose="02040503050406030204" pitchFamily="18" charset="0"/>
              </a:rPr>
              <a:t>the church.</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137444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10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wipe(left)">
                                      <p:cBhvr>
                                        <p:cTn id="17"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116541"/>
            <a:ext cx="6172200" cy="830997"/>
          </a:xfrm>
          <a:prstGeom prst="rect">
            <a:avLst/>
          </a:prstGeom>
          <a:noFill/>
        </p:spPr>
        <p:txBody>
          <a:bodyPr wrap="square" rtlCol="0">
            <a:spAutoFit/>
          </a:bodyPr>
          <a:lstStyle/>
          <a:p>
            <a:pPr algn="ctr"/>
            <a:r>
              <a:rPr lang="en-US" sz="2400" b="1" dirty="0" smtClean="0">
                <a:latin typeface="Cambria" panose="02040503050406030204" pitchFamily="18" charset="0"/>
                <a:ea typeface="Cambria" panose="02040503050406030204" pitchFamily="18" charset="0"/>
              </a:rPr>
              <a:t>Purpose and Presentation</a:t>
            </a:r>
          </a:p>
          <a:p>
            <a:pPr algn="ctr"/>
            <a:r>
              <a:rPr lang="en-US" sz="2400" b="1" dirty="0" smtClean="0">
                <a:latin typeface="Cambria" panose="02040503050406030204" pitchFamily="18" charset="0"/>
                <a:ea typeface="Cambria" panose="02040503050406030204" pitchFamily="18" charset="0"/>
              </a:rPr>
              <a:t>First Corinthians</a:t>
            </a:r>
            <a:endParaRPr lang="en-US" sz="2400" b="1"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990600"/>
            <a:ext cx="8839200" cy="5634952"/>
          </a:xfrm>
          <a:prstGeom prst="rect">
            <a:avLst/>
          </a:prstGeom>
        </p:spPr>
      </p:pic>
    </p:spTree>
    <p:extLst>
      <p:ext uri="{BB962C8B-B14F-4D97-AF65-F5344CB8AC3E}">
        <p14:creationId xmlns:p14="http://schemas.microsoft.com/office/powerpoint/2010/main" xmlns="" val="2117292866"/>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3571" y="1295400"/>
            <a:ext cx="8276665" cy="4770537"/>
          </a:xfrm>
          <a:prstGeom prst="rect">
            <a:avLst/>
          </a:prstGeom>
          <a:noFill/>
          <a:effectLst/>
        </p:spPr>
        <p:txBody>
          <a:bodyPr wrap="square" rtlCol="0">
            <a:spAutoFit/>
          </a:bodyPr>
          <a:lstStyle/>
          <a:p>
            <a:pPr indent="457200"/>
            <a:r>
              <a:rPr lang="en-US" sz="2400" b="1" dirty="0">
                <a:latin typeface="Cambria" panose="02040503050406030204" pitchFamily="18" charset="0"/>
                <a:ea typeface="Cambria" panose="02040503050406030204" pitchFamily="18" charset="0"/>
              </a:rPr>
              <a:t>Paul’s first letter to the Corinthians continues to be timely for the church today, both to</a:t>
            </a:r>
            <a:r>
              <a:rPr lang="en-US" sz="2400" b="1" u="sng" dirty="0">
                <a:latin typeface="Cambria" panose="02040503050406030204" pitchFamily="18" charset="0"/>
                <a:ea typeface="Cambria" panose="02040503050406030204" pitchFamily="18" charset="0"/>
              </a:rPr>
              <a:t>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instruct</a:t>
            </a:r>
            <a:r>
              <a:rPr lang="en-US" sz="2400" b="1" dirty="0">
                <a:latin typeface="Cambria" panose="02040503050406030204" pitchFamily="18" charset="0"/>
                <a:ea typeface="Cambria" panose="02040503050406030204" pitchFamily="18" charset="0"/>
              </a:rPr>
              <a:t> and to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inspire</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endParaRPr lang="en-US" sz="1000" b="1" dirty="0" smtClean="0">
              <a:latin typeface="Cambria" panose="02040503050406030204" pitchFamily="18" charset="0"/>
              <a:ea typeface="Cambria" panose="02040503050406030204" pitchFamily="18" charset="0"/>
            </a:endParaRP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Christians </a:t>
            </a:r>
            <a:r>
              <a:rPr lang="en-US" sz="2400" b="1" dirty="0">
                <a:latin typeface="Cambria" panose="02040503050406030204" pitchFamily="18" charset="0"/>
                <a:ea typeface="Cambria" panose="02040503050406030204" pitchFamily="18" charset="0"/>
              </a:rPr>
              <a:t>are still powerfully influenced by </a:t>
            </a:r>
            <a:r>
              <a:rPr lang="en-US" sz="2400" b="1" dirty="0" smtClean="0">
                <a:latin typeface="Cambria" panose="02040503050406030204" pitchFamily="18" charset="0"/>
                <a:ea typeface="Cambria" panose="02040503050406030204" pitchFamily="18" charset="0"/>
              </a:rPr>
              <a:t>our </a:t>
            </a:r>
            <a:r>
              <a:rPr lang="en-US" sz="2400" b="1" dirty="0">
                <a:latin typeface="Cambria" panose="02040503050406030204" pitchFamily="18" charset="0"/>
                <a:ea typeface="Cambria" panose="02040503050406030204" pitchFamily="18" charset="0"/>
              </a:rPr>
              <a:t>cultural environment, and most of the questions and problems that confronted the church at Corinth are still very much with us today.  </a:t>
            </a:r>
            <a:endParaRPr lang="en-US" sz="2400" b="1" dirty="0" smtClean="0">
              <a:latin typeface="Cambria" panose="02040503050406030204" pitchFamily="18" charset="0"/>
              <a:ea typeface="Cambria" panose="02040503050406030204" pitchFamily="18" charset="0"/>
            </a:endParaRPr>
          </a:p>
          <a:p>
            <a:pPr indent="457200"/>
            <a:endParaRPr lang="en-US" sz="1000" b="1" dirty="0" smtClean="0">
              <a:latin typeface="Cambria" panose="02040503050406030204" pitchFamily="18" charset="0"/>
              <a:ea typeface="Cambria" panose="02040503050406030204" pitchFamily="18" charset="0"/>
            </a:endParaRP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This first letter to the Corinthians consist of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seven</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sections</a:t>
            </a:r>
            <a:r>
              <a:rPr lang="en-US" sz="2400" b="1" i="1" u="sng" dirty="0" smtClean="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including a brief </a:t>
            </a:r>
            <a:r>
              <a:rPr lang="en-US" sz="2400" b="1" dirty="0" smtClean="0">
                <a:latin typeface="Cambria" panose="02040503050406030204" pitchFamily="18" charset="0"/>
                <a:ea typeface="Cambria" panose="02040503050406030204" pitchFamily="18" charset="0"/>
              </a:rPr>
              <a:t>introduction; </a:t>
            </a:r>
            <a:r>
              <a:rPr lang="en-US" sz="2400" b="1" dirty="0">
                <a:latin typeface="Cambria" panose="02040503050406030204" pitchFamily="18" charset="0"/>
                <a:ea typeface="Cambria" panose="02040503050406030204" pitchFamily="18" charset="0"/>
              </a:rPr>
              <a:t>that </a:t>
            </a:r>
            <a:r>
              <a:rPr lang="en-US" sz="2400" b="1" dirty="0" smtClean="0">
                <a:latin typeface="Cambria" panose="02040503050406030204" pitchFamily="18" charset="0"/>
                <a:ea typeface="Cambria" panose="02040503050406030204" pitchFamily="18" charset="0"/>
              </a:rPr>
              <a:t>focuses </a:t>
            </a:r>
            <a:r>
              <a:rPr lang="en-US" sz="2400" b="1" dirty="0">
                <a:latin typeface="Cambria" panose="02040503050406030204" pitchFamily="18" charset="0"/>
                <a:ea typeface="Cambria" panose="02040503050406030204" pitchFamily="18" charset="0"/>
              </a:rPr>
              <a:t>on </a:t>
            </a:r>
            <a:r>
              <a:rPr lang="en-US" sz="2400" b="1" dirty="0" smtClean="0">
                <a:latin typeface="Cambria" panose="02040503050406030204" pitchFamily="18" charset="0"/>
                <a:ea typeface="Cambria" panose="02040503050406030204" pitchFamily="18" charset="0"/>
              </a:rPr>
              <a:t>developing a healthy church life – by addressing problems </a:t>
            </a:r>
            <a:r>
              <a:rPr lang="en-US" sz="2400" b="1" dirty="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by calling </a:t>
            </a:r>
            <a:r>
              <a:rPr lang="en-US" sz="2400" b="1" dirty="0">
                <a:latin typeface="Cambria" panose="02040503050406030204" pitchFamily="18" charset="0"/>
                <a:ea typeface="Cambria" panose="02040503050406030204" pitchFamily="18" charset="0"/>
              </a:rPr>
              <a:t>believers </a:t>
            </a:r>
            <a:r>
              <a:rPr lang="en-US" sz="2400" b="1" dirty="0" smtClean="0">
                <a:latin typeface="Cambria" panose="02040503050406030204" pitchFamily="18" charset="0"/>
                <a:ea typeface="Cambria" panose="02040503050406030204" pitchFamily="18" charset="0"/>
              </a:rPr>
              <a:t>onward in sanctification and the proper exercise of spiritual gifts. </a:t>
            </a:r>
            <a:endParaRPr lang="en-US" sz="24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529897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1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left)">
                                      <p:cBhvr>
                                        <p:cTn id="1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228912"/>
            <a:ext cx="8534400" cy="4955203"/>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Let familiarized ourselves with a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Broad Overview</a:t>
            </a:r>
            <a:r>
              <a:rPr lang="en-US" sz="2400" b="1" dirty="0" smtClean="0">
                <a:latin typeface="Cambria" panose="02040503050406030204" pitchFamily="18" charset="0"/>
                <a:ea typeface="Cambria" panose="02040503050406030204" pitchFamily="18" charset="0"/>
              </a:rPr>
              <a:t>” of  this first letter to the Corinthian church!</a:t>
            </a:r>
          </a:p>
          <a:p>
            <a:pPr indent="457200"/>
            <a:endParaRPr lang="en-US" sz="1000" b="1" dirty="0">
              <a:latin typeface="Cambria" panose="02040503050406030204" pitchFamily="18" charset="0"/>
              <a:ea typeface="Cambria" panose="02040503050406030204" pitchFamily="18" charset="0"/>
            </a:endParaRPr>
          </a:p>
          <a:p>
            <a:pPr marL="968375" indent="-457200">
              <a:spcBef>
                <a:spcPts val="600"/>
              </a:spcBef>
              <a:spcAft>
                <a:spcPts val="600"/>
              </a:spcAft>
              <a:buFont typeface="+mj-lt"/>
              <a:buAutoNum type="arabicParenR"/>
            </a:pPr>
            <a:r>
              <a:rPr lang="en-US" sz="2400" b="1" dirty="0" smtClean="0">
                <a:latin typeface="Cambria" panose="02040503050406030204" pitchFamily="18" charset="0"/>
                <a:ea typeface="Cambria" panose="02040503050406030204" pitchFamily="18" charset="0"/>
              </a:rPr>
              <a:t>Opening Greeting and Prayer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1:1-9</a:t>
            </a:r>
            <a:r>
              <a:rPr lang="en-US" sz="2400" b="1" dirty="0" smtClean="0">
                <a:latin typeface="Cambria" panose="02040503050406030204" pitchFamily="18" charset="0"/>
                <a:ea typeface="Cambria" panose="02040503050406030204" pitchFamily="18" charset="0"/>
              </a:rPr>
              <a:t>).</a:t>
            </a:r>
          </a:p>
          <a:p>
            <a:pPr marL="968375" indent="-457200">
              <a:spcBef>
                <a:spcPts val="600"/>
              </a:spcBef>
              <a:spcAft>
                <a:spcPts val="600"/>
              </a:spcAft>
              <a:buFont typeface="+mj-lt"/>
              <a:buAutoNum type="arabicParenR"/>
            </a:pPr>
            <a:r>
              <a:rPr lang="en-US" sz="2400" b="1" dirty="0" smtClean="0">
                <a:latin typeface="Cambria" panose="02040503050406030204" pitchFamily="18" charset="0"/>
                <a:ea typeface="Cambria" panose="02040503050406030204" pitchFamily="18" charset="0"/>
              </a:rPr>
              <a:t>Rebuking Divisions and Folly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1:10 – 3:23</a:t>
            </a:r>
            <a:r>
              <a:rPr lang="en-US" sz="2400" b="1" dirty="0" smtClean="0">
                <a:latin typeface="Cambria" panose="02040503050406030204" pitchFamily="18" charset="0"/>
                <a:ea typeface="Cambria" panose="02040503050406030204" pitchFamily="18" charset="0"/>
              </a:rPr>
              <a:t>).</a:t>
            </a:r>
          </a:p>
          <a:p>
            <a:pPr marL="968375" indent="-457200">
              <a:spcBef>
                <a:spcPts val="600"/>
              </a:spcBef>
              <a:spcAft>
                <a:spcPts val="600"/>
              </a:spcAft>
              <a:buFont typeface="+mj-lt"/>
              <a:buAutoNum type="arabicParenR"/>
            </a:pPr>
            <a:r>
              <a:rPr lang="en-US" sz="2400" b="1" dirty="0" smtClean="0">
                <a:latin typeface="Cambria" panose="02040503050406030204" pitchFamily="18" charset="0"/>
                <a:ea typeface="Cambria" panose="02040503050406030204" pitchFamily="18" charset="0"/>
              </a:rPr>
              <a:t>Correcting Ills and Immorality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 – 6:20</a:t>
            </a:r>
            <a:r>
              <a:rPr lang="en-US" sz="2400" b="1" dirty="0" smtClean="0">
                <a:latin typeface="Cambria" panose="02040503050406030204" pitchFamily="18" charset="0"/>
                <a:ea typeface="Cambria" panose="02040503050406030204" pitchFamily="18" charset="0"/>
              </a:rPr>
              <a:t>).</a:t>
            </a:r>
          </a:p>
          <a:p>
            <a:pPr marL="968375" indent="-457200">
              <a:spcBef>
                <a:spcPts val="600"/>
              </a:spcBef>
              <a:spcAft>
                <a:spcPts val="600"/>
              </a:spcAft>
              <a:buFont typeface="+mj-lt"/>
              <a:buAutoNum type="arabicParenR"/>
            </a:pPr>
            <a:r>
              <a:rPr lang="en-US" sz="2400" b="1" dirty="0" smtClean="0">
                <a:latin typeface="Cambria" panose="02040503050406030204" pitchFamily="18" charset="0"/>
                <a:ea typeface="Cambria" panose="02040503050406030204" pitchFamily="18" charset="0"/>
              </a:rPr>
              <a:t>Strengthening Family and Fellowship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 – 10:33</a:t>
            </a:r>
            <a:r>
              <a:rPr lang="en-US" sz="2400" b="1" dirty="0" smtClean="0">
                <a:latin typeface="Cambria" panose="02040503050406030204" pitchFamily="18" charset="0"/>
                <a:ea typeface="Cambria" panose="02040503050406030204" pitchFamily="18" charset="0"/>
              </a:rPr>
              <a:t>).</a:t>
            </a:r>
          </a:p>
          <a:p>
            <a:pPr marL="968375" indent="-457200">
              <a:spcBef>
                <a:spcPts val="600"/>
              </a:spcBef>
              <a:spcAft>
                <a:spcPts val="600"/>
              </a:spcAft>
              <a:buFont typeface="+mj-lt"/>
              <a:buAutoNum type="arabicParenR"/>
            </a:pPr>
            <a:r>
              <a:rPr lang="en-US" sz="2400" b="1" dirty="0" smtClean="0">
                <a:latin typeface="Cambria" panose="02040503050406030204" pitchFamily="18" charset="0"/>
                <a:ea typeface="Cambria" panose="02040503050406030204" pitchFamily="18" charset="0"/>
              </a:rPr>
              <a:t>Ordering Church and Worship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11:1 – 14:40</a:t>
            </a:r>
            <a:r>
              <a:rPr lang="en-US" sz="2400" b="1" dirty="0" smtClean="0">
                <a:latin typeface="Cambria" panose="02040503050406030204" pitchFamily="18" charset="0"/>
                <a:ea typeface="Cambria" panose="02040503050406030204" pitchFamily="18" charset="0"/>
              </a:rPr>
              <a:t>).</a:t>
            </a:r>
          </a:p>
          <a:p>
            <a:pPr marL="968375" indent="-457200">
              <a:spcBef>
                <a:spcPts val="600"/>
              </a:spcBef>
              <a:spcAft>
                <a:spcPts val="600"/>
              </a:spcAft>
              <a:buFont typeface="+mj-lt"/>
              <a:buAutoNum type="arabicParenR"/>
            </a:pPr>
            <a:r>
              <a:rPr lang="en-US" sz="2400" b="1" dirty="0" smtClean="0">
                <a:latin typeface="Cambria" panose="02040503050406030204" pitchFamily="18" charset="0"/>
                <a:ea typeface="Cambria" panose="02040503050406030204" pitchFamily="18" charset="0"/>
              </a:rPr>
              <a:t>Concerning Death and Resurrection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15:1-58</a:t>
            </a:r>
            <a:r>
              <a:rPr lang="en-US" sz="2400" b="1" dirty="0" smtClean="0">
                <a:latin typeface="Cambria" panose="02040503050406030204" pitchFamily="18" charset="0"/>
                <a:ea typeface="Cambria" panose="02040503050406030204" pitchFamily="18" charset="0"/>
              </a:rPr>
              <a:t>).</a:t>
            </a:r>
          </a:p>
          <a:p>
            <a:pPr marL="968375" indent="-457200">
              <a:spcBef>
                <a:spcPts val="600"/>
              </a:spcBef>
              <a:spcAft>
                <a:spcPts val="600"/>
              </a:spcAft>
              <a:buFont typeface="+mj-lt"/>
              <a:buAutoNum type="arabicParenR"/>
            </a:pPr>
            <a:r>
              <a:rPr lang="en-US" sz="2400" b="1" dirty="0" smtClean="0">
                <a:latin typeface="Cambria" panose="02040503050406030204" pitchFamily="18" charset="0"/>
                <a:ea typeface="Cambria" panose="02040503050406030204" pitchFamily="18" charset="0"/>
              </a:rPr>
              <a:t>Concluding Instructions and Warning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16:1-24</a:t>
            </a:r>
            <a:r>
              <a:rPr lang="en-US" sz="2400" b="1" dirty="0" smtClean="0">
                <a:latin typeface="Cambria" panose="02040503050406030204" pitchFamily="18" charset="0"/>
                <a:ea typeface="Cambria" panose="02040503050406030204" pitchFamily="18" charset="0"/>
              </a:rPr>
              <a:t>).</a:t>
            </a:r>
          </a:p>
          <a:p>
            <a:pPr indent="457200"/>
            <a:endParaRPr lang="en-US" sz="1000" b="1" dirty="0" smtClean="0">
              <a:latin typeface="Cambria" panose="02040503050406030204" pitchFamily="18" charset="0"/>
              <a:ea typeface="Cambria" panose="02040503050406030204" pitchFamily="18" charset="0"/>
            </a:endParaRPr>
          </a:p>
          <a:p>
            <a:pPr indent="457200"/>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9795472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1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10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left)">
                                      <p:cBhvr>
                                        <p:cTn id="42"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8" name="TextBox 7"/>
          <p:cNvSpPr txBox="1"/>
          <p:nvPr/>
        </p:nvSpPr>
        <p:spPr>
          <a:xfrm rot="21445311">
            <a:off x="1149956" y="2907537"/>
            <a:ext cx="4720821" cy="415498"/>
          </a:xfrm>
          <a:prstGeom prst="rect">
            <a:avLst/>
          </a:prstGeom>
          <a:noFill/>
        </p:spPr>
        <p:txBody>
          <a:bodyPr wrap="square" rtlCol="0">
            <a:spAutoFit/>
          </a:bodyPr>
          <a:lstStyle/>
          <a:p>
            <a:pPr algn="ctr"/>
            <a:r>
              <a:rPr lang="en-US" sz="21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Starting With Spiritual Riches - 1:1-9</a:t>
            </a:r>
            <a:endParaRPr lang="en-US" sz="21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8138" y="1093694"/>
            <a:ext cx="8178053" cy="5524589"/>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During our lesson tonight,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Starting with Spiritual Riches</a:t>
            </a:r>
            <a:r>
              <a:rPr lang="en-US" sz="2400" b="1" dirty="0" smtClean="0">
                <a:latin typeface="Cambria" panose="02040503050406030204" pitchFamily="18" charset="0"/>
                <a:ea typeface="Cambria" panose="02040503050406030204" pitchFamily="18" charset="0"/>
              </a:rPr>
              <a:t>”, we are going to catch the first glimpse of the riches of the church in Corinthian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1:1-9</a:t>
            </a:r>
            <a:r>
              <a:rPr lang="en-US" sz="2400" b="1" dirty="0" smtClean="0">
                <a:latin typeface="Cambria" panose="02040503050406030204" pitchFamily="18" charset="0"/>
                <a:ea typeface="Cambria" panose="02040503050406030204" pitchFamily="18" charset="0"/>
              </a:rPr>
              <a:t>). </a:t>
            </a:r>
          </a:p>
          <a:p>
            <a:pPr indent="457200"/>
            <a:endParaRPr lang="en-US" sz="1000" b="1" dirty="0" smtClean="0">
              <a:latin typeface="Cambria" panose="02040503050406030204" pitchFamily="18" charset="0"/>
              <a:ea typeface="Cambria" panose="02040503050406030204" pitchFamily="18" charset="0"/>
            </a:endParaRPr>
          </a:p>
          <a:p>
            <a:pPr indent="457200"/>
            <a:endParaRPr lang="en-US" sz="1200" b="1" dirty="0">
              <a:latin typeface="Cambria" panose="02040503050406030204" pitchFamily="18" charset="0"/>
              <a:ea typeface="Cambria" panose="02040503050406030204" pitchFamily="18" charset="0"/>
            </a:endParaRPr>
          </a:p>
          <a:p>
            <a:pPr indent="53975">
              <a:tabLst>
                <a:tab pos="457200" algn="l"/>
              </a:tabLst>
            </a:pPr>
            <a:r>
              <a:rPr lang="en-US" sz="2400" b="1" dirty="0" smtClean="0">
                <a:latin typeface="Cambria" panose="02040503050406030204" pitchFamily="18" charset="0"/>
                <a:ea typeface="Cambria" panose="02040503050406030204" pitchFamily="18" charset="0"/>
              </a:rPr>
              <a:t>	In this opening greeting we learn:</a:t>
            </a:r>
          </a:p>
          <a:p>
            <a:pPr indent="53975"/>
            <a:endParaRPr lang="en-US" sz="1000" b="1" dirty="0" smtClean="0">
              <a:latin typeface="Cambria" panose="02040503050406030204" pitchFamily="18" charset="0"/>
              <a:ea typeface="Cambria" panose="02040503050406030204" pitchFamily="18" charset="0"/>
            </a:endParaRPr>
          </a:p>
          <a:p>
            <a:pPr marL="914400" indent="-342900">
              <a:spcBef>
                <a:spcPts val="600"/>
              </a:spcBef>
              <a:spcAft>
                <a:spcPts val="600"/>
              </a:spcAft>
              <a:buFont typeface="Wingdings" panose="05000000000000000000" pitchFamily="2" charset="2"/>
              <a:buChar char="Ø"/>
              <a:tabLst>
                <a:tab pos="627063" algn="l"/>
              </a:tabLst>
            </a:pPr>
            <a:r>
              <a:rPr lang="en-US" sz="2400" b="1" dirty="0" smtClean="0">
                <a:latin typeface="Cambria" panose="02040503050406030204" pitchFamily="18" charset="0"/>
                <a:ea typeface="Cambria" panose="02040503050406030204" pitchFamily="18" charset="0"/>
              </a:rPr>
              <a:t>The writer and the Recipients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1:1-3</a:t>
            </a:r>
            <a:r>
              <a:rPr lang="en-US" sz="2400" b="1" dirty="0" smtClean="0">
                <a:latin typeface="Cambria" panose="02040503050406030204" pitchFamily="18" charset="0"/>
                <a:ea typeface="Cambria" panose="02040503050406030204" pitchFamily="18" charset="0"/>
              </a:rPr>
              <a:t>).</a:t>
            </a:r>
          </a:p>
          <a:p>
            <a:pPr marL="914400" indent="-342900">
              <a:spcBef>
                <a:spcPts val="600"/>
              </a:spcBef>
              <a:spcAft>
                <a:spcPts val="600"/>
              </a:spcAft>
              <a:buFont typeface="Wingdings" panose="05000000000000000000" pitchFamily="2" charset="2"/>
              <a:buChar char="Ø"/>
              <a:tabLst>
                <a:tab pos="627063" algn="l"/>
              </a:tabLst>
            </a:pPr>
            <a:r>
              <a:rPr lang="en-US" sz="2400" b="1" dirty="0" smtClean="0">
                <a:latin typeface="Cambria" panose="02040503050406030204" pitchFamily="18" charset="0"/>
                <a:ea typeface="Cambria" panose="02040503050406030204" pitchFamily="18" charset="0"/>
              </a:rPr>
              <a:t>Original riches of the Church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1:4-7</a:t>
            </a:r>
            <a:r>
              <a:rPr lang="en-US" sz="2400" b="1" dirty="0" smtClean="0">
                <a:latin typeface="Cambria" panose="02040503050406030204" pitchFamily="18" charset="0"/>
                <a:ea typeface="Cambria" panose="02040503050406030204" pitchFamily="18" charset="0"/>
              </a:rPr>
              <a:t>)</a:t>
            </a:r>
          </a:p>
          <a:p>
            <a:pPr marL="914400" indent="-342900">
              <a:spcBef>
                <a:spcPts val="600"/>
              </a:spcBef>
              <a:spcAft>
                <a:spcPts val="600"/>
              </a:spcAft>
              <a:buFont typeface="Wingdings" panose="05000000000000000000" pitchFamily="2" charset="2"/>
              <a:buChar char="Ø"/>
              <a:tabLst>
                <a:tab pos="627063" algn="l"/>
              </a:tabLst>
            </a:pPr>
            <a:r>
              <a:rPr lang="en-US" sz="2400" b="1" dirty="0" smtClean="0">
                <a:latin typeface="Cambria" panose="02040503050406030204" pitchFamily="18" charset="0"/>
                <a:ea typeface="Cambria" panose="02040503050406030204" pitchFamily="18" charset="0"/>
              </a:rPr>
              <a:t>Promised reward for Endurance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1:8-9</a:t>
            </a:r>
            <a:r>
              <a:rPr lang="en-US" sz="2400" b="1" dirty="0" smtClean="0">
                <a:latin typeface="Cambria" panose="02040503050406030204" pitchFamily="18" charset="0"/>
                <a:ea typeface="Cambria" panose="02040503050406030204" pitchFamily="18" charset="0"/>
              </a:rPr>
              <a:t>).</a:t>
            </a:r>
          </a:p>
          <a:p>
            <a:pPr marL="53975">
              <a:tabLst>
                <a:tab pos="627063" algn="l"/>
              </a:tabLst>
            </a:pPr>
            <a:r>
              <a:rPr lang="en-US" sz="1000" b="1" dirty="0">
                <a:latin typeface="Cambria" panose="02040503050406030204" pitchFamily="18" charset="0"/>
                <a:ea typeface="Cambria" panose="02040503050406030204" pitchFamily="18" charset="0"/>
              </a:rPr>
              <a:t>	</a:t>
            </a:r>
            <a:endParaRPr lang="en-US" sz="1000" b="1" dirty="0" smtClean="0">
              <a:latin typeface="Cambria" panose="02040503050406030204" pitchFamily="18" charset="0"/>
              <a:ea typeface="Cambria" panose="02040503050406030204" pitchFamily="18" charset="0"/>
            </a:endParaRPr>
          </a:p>
          <a:p>
            <a:pPr marL="53975">
              <a:spcBef>
                <a:spcPts val="600"/>
              </a:spcBef>
              <a:spcAft>
                <a:spcPts val="600"/>
              </a:spcAft>
              <a:tabLst>
                <a:tab pos="627063" algn="l"/>
              </a:tabLst>
            </a:pPr>
            <a:r>
              <a:rPr lang="en-US" sz="12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So when we see the depths to which the Church declined even in the midst of great spiritual wealth, this positive description serves merely as a solemn preamble to a sobering tragedy.  </a:t>
            </a:r>
            <a:endParaRPr lang="en-US" sz="12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96641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1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1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left)">
                                      <p:cBhvr>
                                        <p:cTn id="27" dur="10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wipe(left)">
                                      <p:cBhvr>
                                        <p:cTn id="32" dur="10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wipe(left)">
                                      <p:cBhvr>
                                        <p:cTn id="37"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0428" y="1143000"/>
            <a:ext cx="8293474" cy="5355312"/>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a:t>
            </a:r>
            <a:r>
              <a:rPr lang="en-US" sz="2400" b="1" dirty="0" smtClean="0">
                <a:latin typeface="Cambria" panose="02040503050406030204" pitchFamily="18" charset="0"/>
                <a:ea typeface="Cambria" panose="02040503050406030204" pitchFamily="18" charset="0"/>
              </a:rPr>
              <a:t>opens this study with the tragic story of the life of Edgar Allan Poe. “Raised by </a:t>
            </a:r>
            <a:r>
              <a:rPr lang="en-US" sz="2400" b="1" dirty="0">
                <a:latin typeface="Cambria" panose="02040503050406030204" pitchFamily="18" charset="0"/>
                <a:ea typeface="Cambria" panose="02040503050406030204" pitchFamily="18" charset="0"/>
              </a:rPr>
              <a:t>foster </a:t>
            </a:r>
            <a:r>
              <a:rPr lang="en-US" sz="2400" b="1" dirty="0" smtClean="0">
                <a:latin typeface="Cambria" panose="02040503050406030204" pitchFamily="18" charset="0"/>
                <a:ea typeface="Cambria" panose="02040503050406030204" pitchFamily="18" charset="0"/>
              </a:rPr>
              <a:t>parents who </a:t>
            </a:r>
            <a:r>
              <a:rPr lang="en-US" sz="2400" b="1" dirty="0">
                <a:latin typeface="Cambria" panose="02040503050406030204" pitchFamily="18" charset="0"/>
                <a:ea typeface="Cambria" panose="02040503050406030204" pitchFamily="18" charset="0"/>
              </a:rPr>
              <a:t>loved him, </a:t>
            </a:r>
            <a:r>
              <a:rPr lang="en-US" sz="2400" b="1" dirty="0" smtClean="0">
                <a:latin typeface="Cambria" panose="02040503050406030204" pitchFamily="18" charset="0"/>
                <a:ea typeface="Cambria" panose="02040503050406030204" pitchFamily="18" charset="0"/>
              </a:rPr>
              <a:t>received an education that matched his genius, few rivaled him as a literary critic, editor, poet and author. Poe’s works have left their mark on American literature and life.”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“After losing his young bride to tuberculosis, Poe descended into a deep pit of despair, which he attempted to assuage through drugs, alcohol, and the occult.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Depression and insanity plagued his life, eventually leaving him unconscious in the gutter of a windswept street in Baltimore.  He never regained consciousness and died four days </a:t>
            </a:r>
            <a:r>
              <a:rPr lang="en-US" sz="2400" b="1" dirty="0">
                <a:latin typeface="Cambria" panose="02040503050406030204" pitchFamily="18" charset="0"/>
                <a:ea typeface="Cambria" panose="02040503050406030204" pitchFamily="18" charset="0"/>
              </a:rPr>
              <a:t>later</a:t>
            </a:r>
            <a:r>
              <a:rPr lang="en-US" sz="2400" b="1" dirty="0" smtClean="0">
                <a:latin typeface="Cambria" panose="02040503050406030204" pitchFamily="18" charset="0"/>
                <a:ea typeface="Cambria" panose="02040503050406030204" pitchFamily="18" charset="0"/>
              </a:rPr>
              <a:t>.”  </a:t>
            </a:r>
          </a:p>
          <a:p>
            <a:pPr indent="457200"/>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8138" y="1102659"/>
            <a:ext cx="8293474" cy="5509200"/>
          </a:xfrm>
          <a:prstGeom prst="rect">
            <a:avLst/>
          </a:prstGeom>
          <a:noFill/>
          <a:effectLst/>
        </p:spPr>
        <p:txBody>
          <a:bodyPr wrap="square" rtlCol="0">
            <a:spAutoFit/>
          </a:bodyPr>
          <a:lstStyle/>
          <a:p>
            <a:r>
              <a:rPr lang="en-US" sz="2400" b="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Within forty years he literally went from riches to rags</a:t>
            </a:r>
            <a:r>
              <a:rPr lang="en-US" sz="2400" b="1" dirty="0">
                <a:latin typeface="Cambria" panose="02040503050406030204" pitchFamily="18" charset="0"/>
                <a:ea typeface="Cambria" panose="02040503050406030204" pitchFamily="18" charset="0"/>
              </a:rPr>
              <a:t>.”</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Poe began his life with brilliance, giftedness</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fame, opportunity, and riches.  Yet the end of his life overflowed with bitterness, poverty, moral depravity, and spiritual destitution.  From </a:t>
            </a:r>
            <a:r>
              <a:rPr lang="en-US" sz="2400" b="1" i="1" dirty="0" smtClean="0">
                <a:latin typeface="Cambria" panose="02040503050406030204" pitchFamily="18" charset="0"/>
                <a:ea typeface="Cambria" panose="02040503050406030204" pitchFamily="18" charset="0"/>
              </a:rPr>
              <a:t>prestigious</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bard</a:t>
            </a:r>
            <a:r>
              <a:rPr lang="en-US" sz="2400" b="1" dirty="0" smtClean="0">
                <a:latin typeface="Cambria" panose="02040503050406030204" pitchFamily="18" charset="0"/>
                <a:ea typeface="Cambria" panose="02040503050406030204" pitchFamily="18" charset="0"/>
              </a:rPr>
              <a:t> to </a:t>
            </a:r>
            <a:r>
              <a:rPr lang="en-US" sz="2400" b="1" i="1" dirty="0" smtClean="0">
                <a:latin typeface="Cambria" panose="02040503050406030204" pitchFamily="18" charset="0"/>
                <a:ea typeface="Cambria" panose="02040503050406030204" pitchFamily="18" charset="0"/>
              </a:rPr>
              <a:t>penniless</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bum</a:t>
            </a:r>
            <a:r>
              <a:rPr lang="en-US" sz="2400" b="1" dirty="0" smtClean="0">
                <a:latin typeface="Cambria" panose="02040503050406030204" pitchFamily="18" charset="0"/>
                <a:ea typeface="Cambria" panose="02040503050406030204" pitchFamily="18" charset="0"/>
              </a:rPr>
              <a:t> – that was the tragic tale of Edgar Allen Poe.</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This ruinous journey from </a:t>
            </a:r>
            <a:r>
              <a:rPr lang="en-US" sz="2400" b="1" i="1" u="sng" dirty="0" smtClean="0">
                <a:latin typeface="Cambria" panose="02040503050406030204" pitchFamily="18" charset="0"/>
                <a:ea typeface="Cambria" panose="02040503050406030204" pitchFamily="18" charset="0"/>
              </a:rPr>
              <a:t>riches</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to</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rags</a:t>
            </a:r>
            <a:r>
              <a:rPr lang="en-US" sz="2400" b="1" dirty="0" smtClean="0">
                <a:latin typeface="Cambria" panose="02040503050406030204" pitchFamily="18" charset="0"/>
                <a:ea typeface="Cambria" panose="02040503050406030204" pitchFamily="18" charset="0"/>
              </a:rPr>
              <a:t> happens not only to individuals but can also happen to churches. </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 church at Corinth stands as a tragic example.  Its rich beginning made it seem invincible.</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 dynamic and diverse membership gilded with spiritual gifts at a crossroads of commerce and culture that poised them to make a powerful impact in the world.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54358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8138" y="1295399"/>
            <a:ext cx="8271062" cy="3200876"/>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Yet like Poe, within a brief period of time the church at Corinth declined into mediocrity and chaos, as the weight of sin pulled its members deep into the mire of shame. </a:t>
            </a:r>
          </a:p>
          <a:p>
            <a:pPr indent="457200"/>
            <a:endParaRPr lang="en-US" sz="1000" b="1" dirty="0">
              <a:latin typeface="Cambria" panose="02040503050406030204" pitchFamily="18" charset="0"/>
              <a:ea typeface="Cambria" panose="02040503050406030204" pitchFamily="18" charset="0"/>
            </a:endParaRPr>
          </a:p>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Here, Swindoll reminds us that … </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As </a:t>
            </a:r>
            <a:r>
              <a:rPr lang="en-US" sz="2400" b="1" dirty="0">
                <a:latin typeface="Cambria" panose="02040503050406030204" pitchFamily="18" charset="0"/>
                <a:ea typeface="Cambria" panose="02040503050406030204" pitchFamily="18" charset="0"/>
              </a:rPr>
              <a:t>the lights dim on our culture and our churches begin to look more and more like the disheveled, self-serving church in Corinth, Paul’s words to that fragmented church </a:t>
            </a:r>
            <a:r>
              <a:rPr lang="en-US" sz="2400" b="1" dirty="0" smtClean="0">
                <a:latin typeface="Cambria" panose="02040503050406030204" pitchFamily="18" charset="0"/>
                <a:ea typeface="Cambria" panose="02040503050406030204" pitchFamily="18" charset="0"/>
              </a:rPr>
              <a:t>takes </a:t>
            </a:r>
            <a:r>
              <a:rPr lang="en-US" sz="2400" b="1" dirty="0">
                <a:latin typeface="Cambria" panose="02040503050406030204" pitchFamily="18" charset="0"/>
                <a:ea typeface="Cambria" panose="02040503050406030204" pitchFamily="18" charset="0"/>
              </a:rPr>
              <a:t>on greater import and more urgent </a:t>
            </a:r>
            <a:r>
              <a:rPr lang="en-US" sz="2400" b="1" dirty="0" smtClean="0">
                <a:latin typeface="Cambria" panose="02040503050406030204" pitchFamily="18" charset="0"/>
                <a:ea typeface="Cambria" panose="02040503050406030204" pitchFamily="18" charset="0"/>
              </a:rPr>
              <a:t>practicality.”</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5176476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295400"/>
            <a:ext cx="8144435" cy="4154984"/>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latin typeface="Georgia" panose="02040502050405020303" pitchFamily="18" charset="0"/>
              </a:rPr>
              <a:t>1</a:t>
            </a:r>
            <a:r>
              <a:rPr lang="en-US" sz="2800" i="1" dirty="0" smtClean="0">
                <a:latin typeface="Georgia" panose="02040502050405020303" pitchFamily="18" charset="0"/>
              </a:rPr>
              <a:t>Paul</a:t>
            </a:r>
            <a:r>
              <a:rPr lang="en-US" sz="2800" i="1" dirty="0">
                <a:latin typeface="Georgia" panose="02040502050405020303" pitchFamily="18" charset="0"/>
              </a:rPr>
              <a:t>, called to be an apostle of Jesus </a:t>
            </a:r>
            <a:r>
              <a:rPr lang="en-US" sz="2800" i="1" dirty="0" smtClean="0">
                <a:latin typeface="Georgia" panose="02040502050405020303" pitchFamily="18" charset="0"/>
              </a:rPr>
              <a:t>Christ through </a:t>
            </a:r>
            <a:r>
              <a:rPr lang="en-US" sz="2800" i="1" dirty="0">
                <a:latin typeface="Georgia" panose="02040502050405020303" pitchFamily="18" charset="0"/>
              </a:rPr>
              <a:t>the will of God, </a:t>
            </a:r>
            <a:r>
              <a:rPr lang="en-US" sz="2800" i="1" dirty="0" smtClean="0">
                <a:latin typeface="Georgia" panose="02040502050405020303" pitchFamily="18" charset="0"/>
              </a:rPr>
              <a:t>and Sosthenes our brother</a:t>
            </a:r>
            <a:r>
              <a:rPr lang="en-US" sz="2800" i="1" dirty="0">
                <a:latin typeface="Georgia" panose="02040502050405020303" pitchFamily="18" charset="0"/>
              </a:rPr>
              <a:t>, </a:t>
            </a:r>
            <a:r>
              <a:rPr lang="en-US" sz="2800" b="1" i="1" baseline="30000" dirty="0" smtClean="0">
                <a:latin typeface="Georgia" panose="02040502050405020303" pitchFamily="18" charset="0"/>
              </a:rPr>
              <a:t>2</a:t>
            </a:r>
            <a:r>
              <a:rPr lang="en-US" sz="2800" i="1" dirty="0" smtClean="0">
                <a:latin typeface="Georgia" panose="02040502050405020303" pitchFamily="18" charset="0"/>
              </a:rPr>
              <a:t>To </a:t>
            </a:r>
            <a:r>
              <a:rPr lang="en-US" sz="2800" i="1" dirty="0">
                <a:latin typeface="Georgia" panose="02040502050405020303" pitchFamily="18" charset="0"/>
              </a:rPr>
              <a:t>the church of God which is at Corinth, to those who are sanctified in Christ Jesus, called to be saints, with all who in every place call on the name of Jesus Christ our Lord, both theirs and ours: </a:t>
            </a:r>
            <a:r>
              <a:rPr lang="en-US" sz="2800" b="1" i="1" baseline="30000" dirty="0" smtClean="0">
                <a:latin typeface="Georgia" panose="02040502050405020303" pitchFamily="18" charset="0"/>
              </a:rPr>
              <a:t>3</a:t>
            </a:r>
            <a:r>
              <a:rPr lang="en-US" sz="2800" i="1" dirty="0" smtClean="0">
                <a:latin typeface="Georgia" panose="02040502050405020303" pitchFamily="18" charset="0"/>
              </a:rPr>
              <a:t>Grace </a:t>
            </a:r>
            <a:r>
              <a:rPr lang="en-US" sz="2800" i="1" dirty="0">
                <a:latin typeface="Georgia" panose="02040502050405020303" pitchFamily="18" charset="0"/>
              </a:rPr>
              <a:t>to you and peace from God our Father and the Lord Jesus Christ.</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1:1-3</a:t>
            </a: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55494" y="1093694"/>
            <a:ext cx="8619565" cy="5509200"/>
          </a:xfrm>
          <a:prstGeom prst="rect">
            <a:avLst/>
          </a:prstGeom>
          <a:noFill/>
          <a:effectLst/>
        </p:spPr>
        <p:txBody>
          <a:bodyPr wrap="square" rtlCol="0">
            <a:spAutoFit/>
          </a:bodyPr>
          <a:lstStyle/>
          <a:p>
            <a:pPr indent="457200"/>
            <a:r>
              <a:rPr lang="en-US" sz="2400" b="1" dirty="0" smtClean="0">
                <a:effectLst>
                  <a:outerShdw blurRad="38100" dist="38100" dir="2700000" algn="tl">
                    <a:srgbClr val="000000">
                      <a:alpha val="43137"/>
                    </a:srgbClr>
                  </a:outerShdw>
                </a:effectLst>
                <a:latin typeface="Cambria" pitchFamily="18" charset="0"/>
              </a:rPr>
              <a:t>AUTHOR:</a:t>
            </a:r>
            <a:r>
              <a:rPr lang="en-US" sz="2400" b="1" dirty="0" smtClean="0">
                <a:latin typeface="Cambria" pitchFamily="18" charset="0"/>
              </a:rPr>
              <a:t>  </a:t>
            </a:r>
            <a:r>
              <a:rPr lang="en-US" sz="2400" b="1" dirty="0" smtClean="0">
                <a:latin typeface="Cambria" panose="02040503050406030204" pitchFamily="18" charset="0"/>
                <a:ea typeface="Cambria" panose="02040503050406030204" pitchFamily="18" charset="0"/>
              </a:rPr>
              <a:t>Paul of Tarsus, the Apostle to the Gentiles, wrote First Corinthians on his third missionary journey five years after he founded the church in Corinth.</a:t>
            </a:r>
          </a:p>
          <a:p>
            <a:pPr indent="457200">
              <a:spcAft>
                <a:spcPts val="1200"/>
              </a:spcAft>
            </a:pPr>
            <a:endParaRPr lang="en-US" sz="1000" b="1" dirty="0" smtClean="0">
              <a:latin typeface="Cambria" pitchFamily="18" charset="0"/>
              <a:ea typeface="Cambria" panose="02040503050406030204" pitchFamily="18" charset="0"/>
            </a:endParaRPr>
          </a:p>
          <a:p>
            <a:pPr indent="457200"/>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DATE AND PLACE OF WRITING: </a:t>
            </a:r>
            <a:r>
              <a:rPr lang="en-US" sz="2400" b="1" dirty="0" smtClean="0">
                <a:latin typeface="Cambria" panose="02040503050406030204" pitchFamily="18" charset="0"/>
                <a:ea typeface="Cambria" panose="02040503050406030204" pitchFamily="18" charset="0"/>
              </a:rPr>
              <a:t>First Corinthians was written in Ephesus in the spring of A.D. 55.  This would have been at the prosperous peak of Paul’s work in Ephesus.  We know it was spring because it was just before Pentecost when this letter was written (I Cor. 16:8). </a:t>
            </a:r>
          </a:p>
          <a:p>
            <a:pPr indent="457200">
              <a:spcAft>
                <a:spcPts val="1200"/>
              </a:spcAft>
            </a:pPr>
            <a:endParaRPr lang="en-US" sz="1000" b="1" dirty="0" smtClean="0">
              <a:latin typeface="Cambria" pitchFamily="18" charset="0"/>
              <a:ea typeface="Cambria" panose="02040503050406030204" pitchFamily="18" charset="0"/>
            </a:endParaRP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KEY VERSES</a:t>
            </a:r>
            <a:r>
              <a:rPr lang="en-US" sz="20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Corinthians 1:10 </a:t>
            </a:r>
            <a:r>
              <a:rPr lang="en-US" sz="2400" b="1" dirty="0" smtClean="0">
                <a:latin typeface="Cambria" pitchFamily="18" charset="0"/>
              </a:rPr>
              <a:t>  </a:t>
            </a:r>
            <a:r>
              <a:rPr lang="en-US" sz="2400" b="1" i="1" dirty="0" smtClean="0">
                <a:latin typeface="Cambria" panose="02040503050406030204" pitchFamily="18" charset="0"/>
              </a:rPr>
              <a:t>“</a:t>
            </a:r>
            <a:r>
              <a:rPr lang="en-US" sz="2400" b="1" i="1" dirty="0" smtClean="0">
                <a:latin typeface="Cambria" panose="02040503050406030204" pitchFamily="18" charset="0"/>
                <a:ea typeface="Cambria" panose="02040503050406030204" pitchFamily="18" charset="0"/>
              </a:rPr>
              <a:t>Now I plead with you, brethren, by the name of our Lord Jesus Christ, that you all speak the same thing, and that there be no division among you, but that you be perfectly joined together in the same mind and in the same judgment.”</a:t>
            </a:r>
            <a:endParaRPr lang="en-US" sz="2400" b="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184250853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06500"/>
            <a:ext cx="8534400" cy="5139869"/>
          </a:xfrm>
          <a:prstGeom prst="rect">
            <a:avLst/>
          </a:prstGeom>
          <a:noFill/>
          <a:effectLst/>
        </p:spPr>
        <p:txBody>
          <a:bodyPr wrap="square" rtlCol="0">
            <a:spAutoFit/>
          </a:bodyPr>
          <a:lstStyle/>
          <a:p>
            <a:pPr indent="457200"/>
            <a:endParaRPr lang="en-US" sz="10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As is typical of Paul in his epistles, he identifies himself in the opening verse, reminding the Corinthians of his position as an apostle of the Lord Jesus Christ (</a:t>
            </a:r>
            <a:r>
              <a:rPr lang="en-US" sz="2400" b="1" dirty="0" smtClean="0">
                <a:effectLst>
                  <a:outerShdw blurRad="38100" dist="38100" dir="2700000" algn="tl">
                    <a:srgbClr val="000000">
                      <a:alpha val="43137"/>
                    </a:srgbClr>
                  </a:outerShdw>
                </a:effectLst>
                <a:latin typeface="Cambria" pitchFamily="18" charset="0"/>
              </a:rPr>
              <a:t>1:1</a:t>
            </a:r>
            <a:r>
              <a:rPr lang="en-US" sz="2400" b="1" dirty="0" smtClean="0">
                <a:latin typeface="Cambria" pitchFamily="18" charset="0"/>
              </a:rPr>
              <a:t>). </a:t>
            </a:r>
            <a:endParaRPr lang="en-US" sz="2400" b="1" dirty="0">
              <a:latin typeface="Cambria" pitchFamily="18" charset="0"/>
            </a:endParaRPr>
          </a:p>
          <a:p>
            <a:pPr indent="457200">
              <a:spcAft>
                <a:spcPts val="1200"/>
              </a:spcAft>
            </a:pPr>
            <a:r>
              <a:rPr lang="en-US" sz="2400" b="1" dirty="0" smtClean="0">
                <a:latin typeface="Cambria" pitchFamily="18" charset="0"/>
              </a:rPr>
              <a:t>The Corinthian believers </a:t>
            </a:r>
            <a:r>
              <a:rPr lang="en-US" sz="2400" b="1" dirty="0">
                <a:latin typeface="Cambria" pitchFamily="18" charset="0"/>
              </a:rPr>
              <a:t>knew him well since just a few years earlier he had helped them take their first steps in the faith. </a:t>
            </a:r>
          </a:p>
          <a:p>
            <a:pPr indent="457200">
              <a:spcAft>
                <a:spcPts val="1200"/>
              </a:spcAft>
            </a:pPr>
            <a:r>
              <a:rPr lang="en-US" sz="2400" b="1" dirty="0" smtClean="0">
                <a:latin typeface="Cambria" pitchFamily="18" charset="0"/>
              </a:rPr>
              <a:t>Why would Paul need to remind them that he had been “called (</a:t>
            </a:r>
            <a:r>
              <a:rPr lang="en-US" sz="2400" b="1" i="1" dirty="0" smtClean="0">
                <a:latin typeface="Cambria" pitchFamily="18" charset="0"/>
              </a:rPr>
              <a:t>kletos</a:t>
            </a:r>
            <a:r>
              <a:rPr lang="en-US" sz="2400" b="1" dirty="0" smtClean="0">
                <a:latin typeface="Cambria" pitchFamily="18" charset="0"/>
              </a:rPr>
              <a:t>) as </a:t>
            </a:r>
            <a:r>
              <a:rPr lang="en-US" sz="2400" b="1" dirty="0">
                <a:latin typeface="Cambria" pitchFamily="18" charset="0"/>
              </a:rPr>
              <a:t>an apostle</a:t>
            </a:r>
            <a:r>
              <a:rPr lang="en-US" sz="2400" b="1" dirty="0" smtClean="0">
                <a:latin typeface="Cambria" pitchFamily="18" charset="0"/>
              </a:rPr>
              <a:t>”? </a:t>
            </a:r>
          </a:p>
          <a:p>
            <a:pPr indent="457200">
              <a:spcAft>
                <a:spcPts val="1200"/>
              </a:spcAft>
            </a:pPr>
            <a:r>
              <a:rPr lang="en-US" sz="2400" b="1" dirty="0" smtClean="0">
                <a:latin typeface="Cambria" pitchFamily="18" charset="0"/>
              </a:rPr>
              <a:t>Perhaps because of the occasion of this letter … this letter would necessitate a series of </a:t>
            </a:r>
            <a:r>
              <a:rPr lang="en-US" sz="2400" b="1" i="1" dirty="0" smtClean="0">
                <a:latin typeface="Cambria" pitchFamily="18" charset="0"/>
              </a:rPr>
              <a:t>severe criticisms</a:t>
            </a:r>
            <a:r>
              <a:rPr lang="en-US" sz="2400" b="1" dirty="0" smtClean="0">
                <a:latin typeface="Cambria" pitchFamily="18" charset="0"/>
              </a:rPr>
              <a:t>, </a:t>
            </a:r>
            <a:r>
              <a:rPr lang="en-US" sz="2400" b="1" i="1" dirty="0" smtClean="0">
                <a:latin typeface="Cambria" pitchFamily="18" charset="0"/>
              </a:rPr>
              <a:t>rebukes</a:t>
            </a:r>
            <a:r>
              <a:rPr lang="en-US" sz="2400" b="1" dirty="0" smtClean="0">
                <a:latin typeface="Cambria" pitchFamily="18" charset="0"/>
              </a:rPr>
              <a:t>, words of </a:t>
            </a:r>
            <a:r>
              <a:rPr lang="en-US" sz="2400" b="1" i="1" dirty="0" smtClean="0">
                <a:latin typeface="Cambria" pitchFamily="18" charset="0"/>
              </a:rPr>
              <a:t>strong admonitions</a:t>
            </a:r>
            <a:r>
              <a:rPr lang="en-US" sz="2400" b="1" dirty="0" smtClean="0">
                <a:latin typeface="Cambria" pitchFamily="18" charset="0"/>
              </a:rPr>
              <a:t>, and </a:t>
            </a:r>
            <a:r>
              <a:rPr lang="en-US" sz="2400" b="1" i="1" dirty="0" smtClean="0">
                <a:latin typeface="Cambria" pitchFamily="18" charset="0"/>
              </a:rPr>
              <a:t>detailed instructions</a:t>
            </a:r>
            <a:r>
              <a:rPr lang="en-US" sz="2400" b="1" dirty="0" smtClean="0">
                <a:latin typeface="Cambria" pitchFamily="18" charset="0"/>
              </a:rPr>
              <a:t>. </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534400" cy="5078313"/>
          </a:xfrm>
          <a:prstGeom prst="rect">
            <a:avLst/>
          </a:prstGeom>
          <a:noFill/>
          <a:effectLst/>
        </p:spPr>
        <p:txBody>
          <a:bodyPr wrap="square" rtlCol="0">
            <a:spAutoFit/>
          </a:bodyPr>
          <a:lstStyle/>
          <a:p>
            <a:pPr indent="457200"/>
            <a:endParaRPr lang="en-US" sz="10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By reminding the Corinthians that he was not only their founding Pastor but also an </a:t>
            </a:r>
            <a:r>
              <a:rPr lang="en-US" sz="2400" b="1" i="1" dirty="0" smtClean="0">
                <a:effectLst>
                  <a:outerShdw blurRad="38100" dist="38100" dir="2700000" algn="tl">
                    <a:srgbClr val="000000">
                      <a:alpha val="43137"/>
                    </a:srgbClr>
                  </a:outerShdw>
                </a:effectLst>
                <a:latin typeface="Cambria" pitchFamily="18" charset="0"/>
              </a:rPr>
              <a:t>“apostle”</a:t>
            </a:r>
            <a:r>
              <a:rPr lang="en-US" sz="2400" b="1" dirty="0" smtClean="0">
                <a:latin typeface="Cambria" pitchFamily="18" charset="0"/>
              </a:rPr>
              <a:t> of the universal church, he would firm up his authority at a time when it  most likely would be resisted. </a:t>
            </a:r>
          </a:p>
          <a:p>
            <a:pPr indent="457200">
              <a:spcAft>
                <a:spcPts val="600"/>
              </a:spcAft>
            </a:pPr>
            <a:endParaRPr lang="en-US" sz="1000" b="1" dirty="0">
              <a:latin typeface="Cambria" pitchFamily="18" charset="0"/>
            </a:endParaRPr>
          </a:p>
          <a:p>
            <a:pPr indent="457200">
              <a:spcAft>
                <a:spcPts val="1200"/>
              </a:spcAft>
            </a:pPr>
            <a:r>
              <a:rPr lang="en-US" sz="2400" b="1" dirty="0" smtClean="0">
                <a:latin typeface="Cambria" pitchFamily="18" charset="0"/>
              </a:rPr>
              <a:t>The apostle Paul had seen the resurrected Christ with his own eyes and received his apostolic commission directly from the Savior Himself (</a:t>
            </a:r>
            <a:r>
              <a:rPr lang="en-US" sz="2400" b="1" dirty="0" smtClean="0">
                <a:effectLst>
                  <a:outerShdw blurRad="38100" dist="38100" dir="2700000" algn="tl">
                    <a:srgbClr val="000000">
                      <a:alpha val="43137"/>
                    </a:srgbClr>
                  </a:outerShdw>
                </a:effectLst>
                <a:latin typeface="Cambria" pitchFamily="18" charset="0"/>
              </a:rPr>
              <a:t>Acts 26:13-19</a:t>
            </a:r>
            <a:r>
              <a:rPr lang="en-US" sz="2400" b="1" dirty="0" smtClean="0">
                <a:latin typeface="Cambria" pitchFamily="18" charset="0"/>
              </a:rPr>
              <a:t>).</a:t>
            </a:r>
          </a:p>
          <a:p>
            <a:pPr indent="457200">
              <a:spcAft>
                <a:spcPts val="600"/>
              </a:spcAft>
            </a:pPr>
            <a:endParaRPr lang="en-US" sz="1000" b="1" dirty="0">
              <a:latin typeface="Cambria" pitchFamily="18" charset="0"/>
            </a:endParaRPr>
          </a:p>
          <a:p>
            <a:pPr indent="457200">
              <a:spcAft>
                <a:spcPts val="1200"/>
              </a:spcAft>
            </a:pPr>
            <a:r>
              <a:rPr lang="en-US" sz="2400" b="1" dirty="0" smtClean="0">
                <a:latin typeface="Cambria" pitchFamily="18" charset="0"/>
              </a:rPr>
              <a:t>Who also confirmed it to the prophet Ananias (</a:t>
            </a:r>
            <a:r>
              <a:rPr lang="en-US" sz="2400" b="1" dirty="0" smtClean="0">
                <a:effectLst>
                  <a:outerShdw blurRad="38100" dist="38100" dir="2700000" algn="tl">
                    <a:srgbClr val="000000">
                      <a:alpha val="43137"/>
                    </a:srgbClr>
                  </a:outerShdw>
                </a:effectLst>
                <a:latin typeface="Cambria" pitchFamily="18" charset="0"/>
              </a:rPr>
              <a:t>Act 9:15</a:t>
            </a:r>
            <a:r>
              <a:rPr lang="en-US" sz="2400" b="1" dirty="0" smtClean="0">
                <a:latin typeface="Cambria" pitchFamily="18" charset="0"/>
              </a:rPr>
              <a:t>). Paul had the authority and the power to heal, to discern good and evil, and to speak boldly, free from doctrinal error (</a:t>
            </a:r>
            <a:r>
              <a:rPr lang="en-US" sz="2400" b="1" dirty="0" smtClean="0">
                <a:effectLst>
                  <a:outerShdw blurRad="38100" dist="38100" dir="2700000" algn="tl">
                    <a:srgbClr val="000000">
                      <a:alpha val="43137"/>
                    </a:srgbClr>
                  </a:outerShdw>
                </a:effectLst>
                <a:latin typeface="Cambria" pitchFamily="18" charset="0"/>
              </a:rPr>
              <a:t>Act 9:22</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13:9-10</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19:11-12</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 Cor. 2:13</a:t>
            </a:r>
            <a:r>
              <a:rPr lang="en-US" sz="2400" b="1" dirty="0" smtClean="0">
                <a:latin typeface="Cambria" pitchFamily="18" charset="0"/>
              </a:rPr>
              <a:t>). </a:t>
            </a:r>
            <a:endParaRPr lang="en-US" sz="2400" b="1" dirty="0">
              <a:latin typeface="Cambria" pitchFamily="18" charset="0"/>
            </a:endParaRPr>
          </a:p>
        </p:txBody>
      </p:sp>
    </p:spTree>
    <p:extLst>
      <p:ext uri="{BB962C8B-B14F-4D97-AF65-F5344CB8AC3E}">
        <p14:creationId xmlns:p14="http://schemas.microsoft.com/office/powerpoint/2010/main" xmlns="" val="39311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1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219200"/>
            <a:ext cx="8547847" cy="4985980"/>
          </a:xfrm>
          <a:prstGeom prst="rect">
            <a:avLst/>
          </a:prstGeom>
          <a:noFill/>
          <a:effectLst/>
        </p:spPr>
        <p:txBody>
          <a:bodyPr wrap="square" rtlCol="0">
            <a:spAutoFit/>
          </a:bodyPr>
          <a:lstStyle/>
          <a:p>
            <a:pPr indent="457200"/>
            <a:endParaRPr lang="en-US" sz="10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As an apostle, Paul answered to no higher human authority, only to God directly.  He manifested a healthy independence.  He valued God’s favor far more than the favor of men (</a:t>
            </a:r>
            <a:r>
              <a:rPr lang="en-US" sz="2400" b="1" dirty="0" smtClean="0">
                <a:effectLst>
                  <a:outerShdw blurRad="38100" dist="38100" dir="2700000" algn="tl">
                    <a:srgbClr val="000000">
                      <a:alpha val="43137"/>
                    </a:srgbClr>
                  </a:outerShdw>
                </a:effectLst>
                <a:latin typeface="Cambria" pitchFamily="18" charset="0"/>
              </a:rPr>
              <a:t>Gal 1:10</a:t>
            </a:r>
            <a:r>
              <a:rPr lang="en-US" sz="2400" b="1" dirty="0" smtClean="0">
                <a:latin typeface="Cambria" pitchFamily="18" charset="0"/>
              </a:rPr>
              <a:t>).</a:t>
            </a:r>
          </a:p>
          <a:p>
            <a:pPr indent="457200">
              <a:spcAft>
                <a:spcPts val="1200"/>
              </a:spcAft>
            </a:pPr>
            <a:r>
              <a:rPr lang="en-US" sz="2400" b="1" dirty="0" smtClean="0">
                <a:latin typeface="Cambria" pitchFamily="18" charset="0"/>
              </a:rPr>
              <a:t>Paul also includes in this greeting, “</a:t>
            </a:r>
            <a:r>
              <a:rPr lang="en-US" sz="2400" b="1" i="1" dirty="0" smtClean="0">
                <a:latin typeface="Cambria" pitchFamily="18" charset="0"/>
              </a:rPr>
              <a:t>Sosthenes our brother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a:t>
            </a:r>
            <a:r>
              <a:rPr lang="en-US" sz="2400" b="1" dirty="0" smtClean="0">
                <a:latin typeface="Cambria" pitchFamily="18" charset="0"/>
              </a:rPr>
              <a:t>).  While we are not sure of the role he played in writing this letter, it is believed that he served as Paul’s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amanuensis</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(secretary).”</a:t>
            </a:r>
          </a:p>
          <a:p>
            <a:pPr indent="457200">
              <a:spcAft>
                <a:spcPts val="1200"/>
              </a:spcAft>
            </a:pPr>
            <a:r>
              <a:rPr lang="en-US" sz="2400" b="1" dirty="0" smtClean="0">
                <a:latin typeface="Cambria" panose="02040503050406030204" pitchFamily="18" charset="0"/>
                <a:ea typeface="Cambria" panose="02040503050406030204" pitchFamily="18" charset="0"/>
              </a:rPr>
              <a:t>Next, Paul identifies the recipients of the letter.   He calls them </a:t>
            </a:r>
            <a:r>
              <a:rPr lang="en-US" sz="2400" b="1" i="1" dirty="0" smtClean="0">
                <a:latin typeface="Cambria" panose="02040503050406030204" pitchFamily="18" charset="0"/>
                <a:ea typeface="Cambria" panose="02040503050406030204" pitchFamily="18" charset="0"/>
              </a:rPr>
              <a:t>“the church of God”</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a:t>
            </a:r>
            <a:r>
              <a:rPr lang="en-US" sz="2400" b="1" dirty="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Here he used the Greek word for church </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ekklesia</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meaning  </a:t>
            </a:r>
            <a:r>
              <a:rPr lang="en-US" sz="2400" b="1" i="1" dirty="0" smtClean="0">
                <a:latin typeface="Cambria" panose="02040503050406030204" pitchFamily="18" charset="0"/>
                <a:ea typeface="Cambria" panose="02040503050406030204" pitchFamily="18" charset="0"/>
              </a:rPr>
              <a:t>“assembly”</a:t>
            </a:r>
            <a:r>
              <a:rPr lang="en-US" sz="2400" b="1" dirty="0" smtClean="0">
                <a:latin typeface="Cambria" panose="02040503050406030204" pitchFamily="18" charset="0"/>
                <a:ea typeface="Cambria" panose="02040503050406030204" pitchFamily="18" charset="0"/>
              </a:rPr>
              <a:t> or the local </a:t>
            </a:r>
            <a:r>
              <a:rPr lang="en-US" sz="2400" b="1" i="1" dirty="0" smtClean="0">
                <a:latin typeface="Cambria" panose="02040503050406030204" pitchFamily="18" charset="0"/>
                <a:ea typeface="Cambria" panose="02040503050406030204" pitchFamily="18" charset="0"/>
              </a:rPr>
              <a:t>“church.”</a:t>
            </a:r>
            <a:r>
              <a:rPr lang="en-US" sz="2400" b="1" dirty="0" smtClean="0">
                <a:latin typeface="Cambria" panose="02040503050406030204" pitchFamily="18" charset="0"/>
                <a:ea typeface="Cambria" panose="02040503050406030204" pitchFamily="18" charset="0"/>
              </a:rPr>
              <a:t> </a:t>
            </a:r>
            <a:endParaRPr lang="en-US" sz="2400" b="1" dirty="0">
              <a:latin typeface="Cambria" pitchFamily="18" charset="0"/>
            </a:endParaRPr>
          </a:p>
        </p:txBody>
      </p:sp>
    </p:spTree>
    <p:extLst>
      <p:ext uri="{BB962C8B-B14F-4D97-AF65-F5344CB8AC3E}">
        <p14:creationId xmlns:p14="http://schemas.microsoft.com/office/powerpoint/2010/main" xmlns="" val="9631492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1:1-3</a:t>
            </a:r>
            <a:endPar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914400"/>
            <a:ext cx="8695765" cy="5724644"/>
          </a:xfrm>
          <a:prstGeom prst="rect">
            <a:avLst/>
          </a:prstGeom>
          <a:noFill/>
          <a:effectLst/>
        </p:spPr>
        <p:txBody>
          <a:bodyPr wrap="square" rtlCol="0">
            <a:spAutoFit/>
          </a:bodyPr>
          <a:lstStyle/>
          <a:p>
            <a:pPr indent="457200"/>
            <a:endParaRPr lang="en-US" sz="10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But from Paul, this generic term for an </a:t>
            </a:r>
            <a:r>
              <a:rPr lang="en-US" sz="2400" b="1" i="1" dirty="0" smtClean="0">
                <a:latin typeface="Cambria" pitchFamily="18" charset="0"/>
              </a:rPr>
              <a:t>“ordered gathering”</a:t>
            </a:r>
            <a:r>
              <a:rPr lang="en-US" sz="2400" b="1" dirty="0" smtClean="0">
                <a:latin typeface="Cambria" pitchFamily="18" charset="0"/>
              </a:rPr>
              <a:t> carries significant theological weight.  In most cases it refers to the local membership of a church in a certain city.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Swindoll …</a:t>
            </a:r>
            <a:r>
              <a:rPr lang="en-US" sz="2400" b="1" dirty="0" smtClean="0">
                <a:latin typeface="Cambria" pitchFamily="18" charset="0"/>
              </a:rPr>
              <a:t> however … suggest that the </a:t>
            </a:r>
            <a:r>
              <a:rPr lang="en-US" sz="2400" b="1" dirty="0">
                <a:latin typeface="Cambria" pitchFamily="18" charset="0"/>
              </a:rPr>
              <a:t>Church in </a:t>
            </a:r>
            <a:r>
              <a:rPr lang="en-US" sz="2400" b="1" dirty="0" smtClean="0">
                <a:latin typeface="Cambria" pitchFamily="18" charset="0"/>
              </a:rPr>
              <a:t>Paul’s mind is not brick and mortar, stained glass, Hammond organ, nor padded pews, but the body of people saved through faith in Christ and </a:t>
            </a:r>
            <a:r>
              <a:rPr lang="en-US" sz="2400" b="1" i="1" dirty="0" smtClean="0">
                <a:effectLst>
                  <a:outerShdw blurRad="38100" dist="38100" dir="2700000" algn="tl">
                    <a:srgbClr val="000000">
                      <a:alpha val="43137"/>
                    </a:srgbClr>
                  </a:outerShdw>
                </a:effectLst>
                <a:latin typeface="Cambria" pitchFamily="18" charset="0"/>
              </a:rPr>
              <a:t>called</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together</a:t>
            </a:r>
            <a:r>
              <a:rPr lang="en-US" sz="2400" b="1" dirty="0" smtClean="0">
                <a:latin typeface="Cambria" pitchFamily="18" charset="0"/>
              </a:rPr>
              <a:t> to live in community with one another. </a:t>
            </a:r>
          </a:p>
          <a:p>
            <a:pPr indent="457200">
              <a:spcAft>
                <a:spcPts val="1200"/>
              </a:spcAft>
            </a:pPr>
            <a:r>
              <a:rPr lang="en-US" sz="2400" b="1" dirty="0" smtClean="0">
                <a:latin typeface="Cambria" pitchFamily="18" charset="0"/>
              </a:rPr>
              <a:t>As applied to the church, the idea is of a special group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called out</a:t>
            </a:r>
            <a:r>
              <a:rPr lang="en-US" sz="2400" b="1" i="1" dirty="0" smtClean="0">
                <a:latin typeface="Cambria" pitchFamily="18" charset="0"/>
              </a:rPr>
              <a:t>”</a:t>
            </a:r>
            <a:r>
              <a:rPr lang="en-US" sz="2400" b="1" dirty="0" smtClean="0">
                <a:latin typeface="Cambria" pitchFamily="18" charset="0"/>
              </a:rPr>
              <a:t> from the world to be part of a new corporate body under the headship of Jesus Christ.  We </a:t>
            </a:r>
            <a:r>
              <a:rPr lang="en-US" sz="2400" b="1" dirty="0">
                <a:latin typeface="Cambria" pitchFamily="18" charset="0"/>
              </a:rPr>
              <a:t>bring the church </a:t>
            </a:r>
            <a:r>
              <a:rPr lang="en-US" sz="2400" b="1" dirty="0" smtClean="0">
                <a:latin typeface="Cambria" pitchFamily="18" charset="0"/>
              </a:rPr>
              <a:t>when </a:t>
            </a:r>
            <a:r>
              <a:rPr lang="en-US" sz="2400" b="1" dirty="0">
                <a:latin typeface="Cambria" pitchFamily="18" charset="0"/>
              </a:rPr>
              <a:t>we </a:t>
            </a:r>
            <a:r>
              <a:rPr lang="en-US" sz="2400" b="1" dirty="0" smtClean="0">
                <a:latin typeface="Cambria" pitchFamily="18" charset="0"/>
              </a:rPr>
              <a:t>come to worship and take the church with us when we return to the world.  </a:t>
            </a:r>
            <a:r>
              <a:rPr lang="en-US" sz="2400" b="1" i="1" dirty="0" smtClean="0">
                <a:effectLst>
                  <a:outerShdw blurRad="38100" dist="38100" dir="2700000" algn="tl">
                    <a:srgbClr val="000000">
                      <a:alpha val="43137"/>
                    </a:srgbClr>
                  </a:outerShdw>
                </a:effectLst>
                <a:latin typeface="Cambria" pitchFamily="18" charset="0"/>
              </a:rPr>
              <a:t>We are the Church! </a:t>
            </a:r>
            <a:endParaRPr lang="en-US" sz="2400" b="1" i="1" dirty="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17409882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1:1-3</a:t>
            </a:r>
            <a:endPar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9453" y="990600"/>
            <a:ext cx="8532159" cy="5232202"/>
          </a:xfrm>
          <a:prstGeom prst="rect">
            <a:avLst/>
          </a:prstGeom>
          <a:noFill/>
          <a:effectLst/>
        </p:spPr>
        <p:txBody>
          <a:bodyPr wrap="square" rtlCol="0">
            <a:spAutoFit/>
          </a:bodyPr>
          <a:lstStyle/>
          <a:p>
            <a:pPr indent="457200"/>
            <a:endParaRPr lang="en-US" sz="10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Next, Paul addresses those who are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sanctified in Christ Jesus</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a:t>
            </a:r>
            <a:r>
              <a:rPr lang="en-US" sz="2400" b="1" dirty="0" smtClean="0">
                <a:latin typeface="Cambria" pitchFamily="18" charset="0"/>
              </a:rPr>
              <a:t>).  Meaning they were </a:t>
            </a:r>
            <a:r>
              <a:rPr lang="en-US" sz="2400" b="1" i="1" dirty="0" smtClean="0">
                <a:latin typeface="Cambria" pitchFamily="18" charset="0"/>
              </a:rPr>
              <a:t>“set apart by God to be his holy people” </a:t>
            </a:r>
            <a:r>
              <a:rPr lang="en-US" sz="2400" b="1" dirty="0" smtClean="0">
                <a:latin typeface="Cambria" pitchFamily="18" charset="0"/>
              </a:rPr>
              <a:t>(1 Pet. 2:9).</a:t>
            </a:r>
          </a:p>
          <a:p>
            <a:pPr indent="457200"/>
            <a:endParaRPr lang="en-US" sz="1000" b="1" dirty="0" smtClean="0">
              <a:latin typeface="Cambria" pitchFamily="18" charset="0"/>
            </a:endParaRPr>
          </a:p>
          <a:p>
            <a:pPr indent="457200"/>
            <a:r>
              <a:rPr lang="en-US" sz="2400" b="1" dirty="0" smtClean="0">
                <a:latin typeface="Cambria" pitchFamily="18" charset="0"/>
              </a:rPr>
              <a:t>Paul uses the term “</a:t>
            </a:r>
            <a:r>
              <a:rPr lang="en-US" sz="2400" b="1" dirty="0" smtClean="0">
                <a:effectLst>
                  <a:outerShdw blurRad="38100" dist="38100" dir="2700000" algn="tl">
                    <a:srgbClr val="000000">
                      <a:alpha val="43137"/>
                    </a:srgbClr>
                  </a:outerShdw>
                </a:effectLst>
                <a:latin typeface="Cambria" pitchFamily="18" charset="0"/>
              </a:rPr>
              <a:t>sanctification</a:t>
            </a:r>
            <a:r>
              <a:rPr lang="en-US" sz="2400" b="1" dirty="0" smtClean="0">
                <a:latin typeface="Cambria" pitchFamily="18" charset="0"/>
              </a:rPr>
              <a:t>” here to refer to the initial unrepeated “setting apart” of people in the eyes of God, also called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Positional</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Sanctification</a:t>
            </a:r>
            <a:r>
              <a:rPr lang="en-US" sz="2400" b="1" i="1" dirty="0" smtClean="0">
                <a:latin typeface="Cambria" pitchFamily="18" charset="0"/>
              </a:rPr>
              <a:t>.”</a:t>
            </a:r>
          </a:p>
          <a:p>
            <a:pPr indent="457200">
              <a:spcAft>
                <a:spcPts val="1200"/>
              </a:spcAft>
            </a:pPr>
            <a:endParaRPr lang="en-US" sz="1000" b="1" dirty="0" smtClean="0">
              <a:latin typeface="Cambria" pitchFamily="18" charset="0"/>
            </a:endParaRPr>
          </a:p>
          <a:p>
            <a:pPr indent="457200">
              <a:spcAft>
                <a:spcPts val="1200"/>
              </a:spcAft>
            </a:pPr>
            <a:r>
              <a:rPr lang="en-US" sz="2400" b="1" dirty="0" smtClean="0">
                <a:latin typeface="Cambria" pitchFamily="18" charset="0"/>
              </a:rPr>
              <a:t>The result of this permanent setting apart is that believers are now </a:t>
            </a:r>
            <a:r>
              <a:rPr lang="en-US" sz="2400" b="1" i="1" dirty="0" smtClean="0">
                <a:latin typeface="Cambria" pitchFamily="18" charset="0"/>
              </a:rPr>
              <a:t>“saints by calling”</a:t>
            </a:r>
            <a:r>
              <a:rPr lang="en-US" sz="2400" b="1" dirty="0" smtClean="0">
                <a:latin typeface="Cambria" pitchFamily="18" charset="0"/>
              </a:rPr>
              <a:t> </a:t>
            </a:r>
            <a:r>
              <a:rPr lang="en-US" sz="2400" b="1" dirty="0">
                <a:latin typeface="Cambria" pitchFamily="18" charset="0"/>
              </a:rPr>
              <a:t>(</a:t>
            </a:r>
            <a:r>
              <a:rPr lang="en-US" sz="2400" b="1" dirty="0">
                <a:effectLst>
                  <a:outerShdw blurRad="38100" dist="38100" dir="2700000" algn="tl">
                    <a:srgbClr val="000000">
                      <a:alpha val="43137"/>
                    </a:srgbClr>
                  </a:outerShdw>
                </a:effectLst>
                <a:latin typeface="Cambria" pitchFamily="18" charset="0"/>
              </a:rPr>
              <a:t>1:2</a:t>
            </a:r>
            <a:r>
              <a:rPr lang="en-US" sz="2400" b="1" dirty="0">
                <a:latin typeface="Cambria" pitchFamily="18" charset="0"/>
              </a:rPr>
              <a:t>). </a:t>
            </a:r>
            <a:r>
              <a:rPr lang="en-US" sz="2400" b="1" dirty="0" smtClean="0">
                <a:latin typeface="Cambria" pitchFamily="18" charset="0"/>
              </a:rPr>
              <a:t> </a:t>
            </a:r>
          </a:p>
          <a:p>
            <a:pPr indent="457200"/>
            <a:endParaRPr lang="en-US" sz="1000" b="1" dirty="0">
              <a:latin typeface="Cambria" pitchFamily="18" charset="0"/>
            </a:endParaRPr>
          </a:p>
          <a:p>
            <a:pPr indent="457200">
              <a:spcAft>
                <a:spcPts val="1200"/>
              </a:spcAft>
            </a:pPr>
            <a:r>
              <a:rPr lang="en-US" sz="2400" b="1" dirty="0" smtClean="0">
                <a:latin typeface="Cambria" pitchFamily="18" charset="0"/>
              </a:rPr>
              <a:t>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Saint</a:t>
            </a:r>
            <a:r>
              <a:rPr lang="en-US" sz="2400" b="1" i="1" dirty="0" smtClean="0">
                <a:latin typeface="Cambria" pitchFamily="18" charset="0"/>
              </a:rPr>
              <a:t>”</a:t>
            </a:r>
            <a:r>
              <a:rPr lang="en-US" sz="2400" b="1" dirty="0" smtClean="0">
                <a:latin typeface="Cambria" pitchFamily="18" charset="0"/>
              </a:rPr>
              <a:t> is one who is devoted, consecrated, pure and holy in God’s eyes, uniquely </a:t>
            </a:r>
            <a:r>
              <a:rPr lang="en-US" sz="2400" b="1" i="1" dirty="0" smtClean="0">
                <a:effectLst>
                  <a:outerShdw blurRad="38100" dist="38100" dir="2700000" algn="tl">
                    <a:srgbClr val="000000">
                      <a:alpha val="43137"/>
                    </a:srgbClr>
                  </a:outerShdw>
                </a:effectLst>
                <a:latin typeface="Cambria" pitchFamily="18" charset="0"/>
              </a:rPr>
              <a:t>set apart</a:t>
            </a:r>
            <a:r>
              <a:rPr lang="en-US" sz="2400" b="1" i="1" dirty="0" smtClean="0">
                <a:latin typeface="Cambria" pitchFamily="18" charset="0"/>
              </a:rPr>
              <a:t> </a:t>
            </a:r>
            <a:r>
              <a:rPr lang="en-US" sz="2400" b="1" dirty="0" smtClean="0">
                <a:latin typeface="Cambria" pitchFamily="18" charset="0"/>
              </a:rPr>
              <a:t>for His use regardless of the saint’s practical holiness from day to day. </a:t>
            </a:r>
            <a:endParaRPr lang="en-US" sz="2400" b="1" dirty="0">
              <a:latin typeface="Cambria" pitchFamily="18" charset="0"/>
            </a:endParaRPr>
          </a:p>
        </p:txBody>
      </p:sp>
    </p:spTree>
    <p:extLst>
      <p:ext uri="{BB962C8B-B14F-4D97-AF65-F5344CB8AC3E}">
        <p14:creationId xmlns:p14="http://schemas.microsoft.com/office/powerpoint/2010/main" xmlns="" val="1862532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1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1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left)">
                                      <p:cBhvr>
                                        <p:cTn id="2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1:1-3</a:t>
            </a:r>
            <a:endPar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3241" y="990600"/>
            <a:ext cx="8617324" cy="5509200"/>
          </a:xfrm>
          <a:prstGeom prst="rect">
            <a:avLst/>
          </a:prstGeom>
          <a:noFill/>
          <a:effectLst/>
        </p:spPr>
        <p:txBody>
          <a:bodyPr wrap="square" rtlCol="0">
            <a:spAutoFit/>
          </a:bodyPr>
          <a:lstStyle/>
          <a:p>
            <a:pPr indent="457200"/>
            <a:endParaRPr lang="en-US" sz="10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Now Paul broadens the application of this letter to the Corinthians </a:t>
            </a:r>
            <a:r>
              <a:rPr lang="en-US" sz="2400" b="1" i="1" dirty="0" smtClean="0">
                <a:effectLst>
                  <a:outerShdw blurRad="38100" dist="38100" dir="2700000" algn="tl">
                    <a:srgbClr val="000000">
                      <a:alpha val="43137"/>
                    </a:srgbClr>
                  </a:outerShdw>
                </a:effectLst>
                <a:latin typeface="Cambria" pitchFamily="18" charset="0"/>
              </a:rPr>
              <a:t>saying</a:t>
            </a:r>
            <a:r>
              <a:rPr lang="en-US" sz="2400" b="1" dirty="0" smtClean="0">
                <a:latin typeface="Cambria" pitchFamily="18" charset="0"/>
              </a:rPr>
              <a:t> … </a:t>
            </a:r>
            <a:r>
              <a:rPr lang="en-US" sz="2400" b="1" i="1" dirty="0" smtClean="0">
                <a:latin typeface="Cambria" pitchFamily="18" charset="0"/>
              </a:rPr>
              <a:t>“</a:t>
            </a:r>
            <a:r>
              <a:rPr lang="en-US" sz="2400" b="1" i="1" dirty="0">
                <a:latin typeface="Cambria" panose="02040503050406030204" pitchFamily="18" charset="0"/>
                <a:ea typeface="Cambria" panose="02040503050406030204" pitchFamily="18" charset="0"/>
              </a:rPr>
              <a:t>all who in every place call on the name of Jesus Christ our Lord, both theirs and ours</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a:t>
            </a:r>
            <a:r>
              <a:rPr lang="en-US" sz="2400" b="1" dirty="0" smtClean="0">
                <a:latin typeface="Cambria" pitchFamily="18" charset="0"/>
              </a:rPr>
              <a:t>).  </a:t>
            </a:r>
          </a:p>
          <a:p>
            <a:pPr indent="457200">
              <a:spcAft>
                <a:spcPts val="1200"/>
              </a:spcAft>
            </a:pPr>
            <a:r>
              <a:rPr lang="en-US" sz="2400" b="1" dirty="0" smtClean="0">
                <a:latin typeface="Cambria" pitchFamily="18" charset="0"/>
              </a:rPr>
              <a:t>Because every believer throughout the world is a part of the same body of Christ and the same Holy Spirit that spoke through this letter to the Corinthians speaks to all believers of every age, and in every age.</a:t>
            </a:r>
          </a:p>
          <a:p>
            <a:pPr indent="457200">
              <a:spcAft>
                <a:spcPts val="1200"/>
              </a:spcAft>
            </a:pPr>
            <a:r>
              <a:rPr lang="en-US" sz="2400" b="1" dirty="0" smtClean="0">
                <a:latin typeface="Cambria" pitchFamily="18" charset="0"/>
              </a:rPr>
              <a:t>Paul’s words to the local church in Corinth are able to transcend the geographical and historical boundaries in which they were originally written.  </a:t>
            </a:r>
          </a:p>
          <a:p>
            <a:pPr indent="457200">
              <a:spcAft>
                <a:spcPts val="1200"/>
              </a:spcAft>
            </a:pPr>
            <a:r>
              <a:rPr lang="en-US" sz="2400" b="1" dirty="0" smtClean="0">
                <a:latin typeface="Cambria" pitchFamily="18" charset="0"/>
              </a:rPr>
              <a:t>In other words this letter is as much for you and me in the twenty-first century as it was for the Corinthians in the first century. </a:t>
            </a:r>
            <a:endParaRPr lang="en-US" sz="2400" b="1" dirty="0">
              <a:latin typeface="Cambria" pitchFamily="18" charset="0"/>
            </a:endParaRPr>
          </a:p>
        </p:txBody>
      </p:sp>
    </p:spTree>
    <p:extLst>
      <p:ext uri="{BB962C8B-B14F-4D97-AF65-F5344CB8AC3E}">
        <p14:creationId xmlns:p14="http://schemas.microsoft.com/office/powerpoint/2010/main" xmlns="" val="20152194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1:1-3</a:t>
            </a:r>
            <a:endPar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990600"/>
            <a:ext cx="8695765" cy="5724644"/>
          </a:xfrm>
          <a:prstGeom prst="rect">
            <a:avLst/>
          </a:prstGeom>
          <a:noFill/>
          <a:effectLst/>
        </p:spPr>
        <p:txBody>
          <a:bodyPr wrap="square" rtlCol="0">
            <a:spAutoFit/>
          </a:bodyPr>
          <a:lstStyle/>
          <a:p>
            <a:pPr indent="457200"/>
            <a:endParaRPr lang="en-US" sz="1000" b="1">
              <a:latin typeface="Cambria" panose="02040503050406030204" pitchFamily="18" charset="0"/>
              <a:ea typeface="Cambria" panose="02040503050406030204" pitchFamily="18" charset="0"/>
            </a:endParaRPr>
          </a:p>
          <a:p>
            <a:pPr indent="457200">
              <a:spcAft>
                <a:spcPts val="1200"/>
              </a:spcAft>
            </a:pPr>
            <a:r>
              <a:rPr lang="en-US" sz="2400" b="1" smtClean="0">
                <a:latin typeface="Cambria" pitchFamily="18" charset="0"/>
              </a:rPr>
              <a:t>Paul now reveals the Corinthians deepest needs: </a:t>
            </a:r>
            <a:r>
              <a:rPr lang="en-US" sz="2400" b="1" i="1" smtClean="0">
                <a:latin typeface="Cambria" pitchFamily="18" charset="0"/>
              </a:rPr>
              <a:t>“</a:t>
            </a:r>
            <a:r>
              <a:rPr lang="en-US" sz="2400" b="1" i="1" smtClean="0">
                <a:latin typeface="Cambria" panose="02040503050406030204" pitchFamily="18" charset="0"/>
                <a:ea typeface="Cambria" panose="02040503050406030204" pitchFamily="18" charset="0"/>
              </a:rPr>
              <a:t>grace to </a:t>
            </a:r>
            <a:r>
              <a:rPr lang="en-US" sz="2400" b="1" i="1">
                <a:latin typeface="Cambria" panose="02040503050406030204" pitchFamily="18" charset="0"/>
                <a:ea typeface="Cambria" panose="02040503050406030204" pitchFamily="18" charset="0"/>
              </a:rPr>
              <a:t>you and peace from God our Father and the Lord Jesus </a:t>
            </a:r>
            <a:r>
              <a:rPr lang="en-US" sz="2400" b="1" i="1" smtClean="0">
                <a:latin typeface="Cambria" panose="02040503050406030204" pitchFamily="18" charset="0"/>
                <a:ea typeface="Cambria" panose="02040503050406030204" pitchFamily="18" charset="0"/>
              </a:rPr>
              <a:t>Christ”</a:t>
            </a:r>
            <a:r>
              <a:rPr lang="en-US" sz="2400" b="1" smtClean="0">
                <a:latin typeface="Cambria" panose="02040503050406030204" pitchFamily="18" charset="0"/>
                <a:ea typeface="Cambria" panose="02040503050406030204" pitchFamily="18" charset="0"/>
              </a:rPr>
              <a:t> (</a:t>
            </a:r>
            <a:r>
              <a:rPr lang="en-US" sz="24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a:t>
            </a:r>
            <a:r>
              <a:rPr lang="en-US" sz="2400" b="1" smtClean="0">
                <a:latin typeface="Cambria" panose="02040503050406030204" pitchFamily="18" charset="0"/>
                <a:ea typeface="Cambria" panose="02040503050406030204" pitchFamily="18" charset="0"/>
              </a:rPr>
              <a:t>).  While this is a common greeting for Paul, the blessing of  </a:t>
            </a:r>
            <a:r>
              <a:rPr lang="en-US" sz="2400" b="1" i="1" smtClean="0">
                <a:latin typeface="Cambria" panose="02040503050406030204" pitchFamily="18" charset="0"/>
                <a:ea typeface="Cambria" panose="02040503050406030204" pitchFamily="18" charset="0"/>
              </a:rPr>
              <a:t>“grace” and “peace”</a:t>
            </a:r>
            <a:r>
              <a:rPr lang="en-US" sz="2400" b="1" smtClean="0">
                <a:latin typeface="Cambria" panose="02040503050406030204" pitchFamily="18" charset="0"/>
                <a:ea typeface="Cambria" panose="02040503050406030204" pitchFamily="18" charset="0"/>
              </a:rPr>
              <a:t> has a particular meaning for Christians and for the Corinthian church in particular. </a:t>
            </a:r>
          </a:p>
          <a:p>
            <a:pPr indent="457200">
              <a:spcAft>
                <a:spcPts val="1200"/>
              </a:spcAft>
            </a:pPr>
            <a:r>
              <a:rPr lang="en-US" sz="2400" b="1" smtClean="0">
                <a:latin typeface="Cambria" panose="02040503050406030204" pitchFamily="18" charset="0"/>
                <a:ea typeface="Cambria" panose="02040503050406030204" pitchFamily="18" charset="0"/>
              </a:rPr>
              <a:t>Paul’s not referring to the </a:t>
            </a:r>
            <a:r>
              <a:rPr lang="en-US" sz="2400" b="1" i="1" smtClean="0">
                <a:latin typeface="Cambria" panose="02040503050406030204" pitchFamily="18" charset="0"/>
                <a:ea typeface="Cambria" panose="02040503050406030204" pitchFamily="18" charset="0"/>
              </a:rPr>
              <a:t>“saving grace” </a:t>
            </a:r>
            <a:r>
              <a:rPr lang="en-US" sz="2400" b="1" smtClean="0">
                <a:latin typeface="Cambria" panose="02040503050406030204" pitchFamily="18" charset="0"/>
                <a:ea typeface="Cambria" panose="02040503050406030204" pitchFamily="18" charset="0"/>
              </a:rPr>
              <a:t>that transfers us from spiritual death to spiritual life, nor the eternal peace a saved sinner has with God through justification by faith in the finished work of Jesus Christ. </a:t>
            </a:r>
          </a:p>
          <a:p>
            <a:pPr indent="457200">
              <a:spcAft>
                <a:spcPts val="1200"/>
              </a:spcAft>
            </a:pPr>
            <a:r>
              <a:rPr lang="en-US" sz="2400" b="1" smtClean="0">
                <a:latin typeface="Cambria" panose="02040503050406030204" pitchFamily="18" charset="0"/>
                <a:ea typeface="Cambria" panose="02040503050406030204" pitchFamily="18" charset="0"/>
              </a:rPr>
              <a:t>This is the </a:t>
            </a:r>
            <a:r>
              <a:rPr lang="en-US" sz="2400" b="1" i="1" smtClean="0">
                <a:latin typeface="Cambria" panose="02040503050406030204" pitchFamily="18" charset="0"/>
                <a:ea typeface="Cambria" panose="02040503050406030204" pitchFamily="18" charset="0"/>
              </a:rPr>
              <a:t>“grace” and “peace”</a:t>
            </a:r>
            <a:r>
              <a:rPr lang="en-US" sz="2400" b="1" smtClean="0">
                <a:latin typeface="Cambria" panose="02040503050406030204" pitchFamily="18" charset="0"/>
                <a:ea typeface="Cambria" panose="02040503050406030204" pitchFamily="18" charset="0"/>
              </a:rPr>
              <a:t> that should bring to mind the virtues of the Christian life that must be present to maintain church harmony.  As we will see in this letter, Paul wants the Corinthians to be known as gracious saints who live in peace with one another.</a:t>
            </a:r>
            <a:endParaRPr lang="en-US" sz="2400" b="1">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16476532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3764" y="1295400"/>
            <a:ext cx="8601635" cy="3293209"/>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a:latin typeface="Georgia" panose="02040502050405020303" pitchFamily="18" charset="0"/>
              </a:rPr>
              <a:t>4 </a:t>
            </a:r>
            <a:r>
              <a:rPr lang="en-US" sz="2800" i="1">
                <a:latin typeface="Georgia" panose="02040502050405020303" pitchFamily="18" charset="0"/>
              </a:rPr>
              <a:t>I thank my God always concerning you for the grace of God which was given to you by Christ Jesus, </a:t>
            </a:r>
            <a:r>
              <a:rPr lang="en-US" sz="2800" b="1" i="1" baseline="30000">
                <a:latin typeface="Georgia" panose="02040502050405020303" pitchFamily="18" charset="0"/>
              </a:rPr>
              <a:t>5 </a:t>
            </a:r>
            <a:r>
              <a:rPr lang="en-US" sz="2800" i="1">
                <a:latin typeface="Georgia" panose="02040502050405020303" pitchFamily="18" charset="0"/>
              </a:rPr>
              <a:t>that you were enriched in everything by Him in all utterance and all knowledge, </a:t>
            </a:r>
            <a:r>
              <a:rPr lang="en-US" sz="2800" b="1" i="1" baseline="30000">
                <a:latin typeface="Georgia" panose="02040502050405020303" pitchFamily="18" charset="0"/>
              </a:rPr>
              <a:t>6 </a:t>
            </a:r>
            <a:r>
              <a:rPr lang="en-US" sz="2800" i="1">
                <a:latin typeface="Georgia" panose="02040502050405020303" pitchFamily="18" charset="0"/>
              </a:rPr>
              <a:t>even as the testimony of Christ was confirmed in </a:t>
            </a:r>
            <a:r>
              <a:rPr lang="en-US" sz="2800" i="1" smtClean="0">
                <a:latin typeface="Georgia" panose="02040502050405020303" pitchFamily="18" charset="0"/>
              </a:rPr>
              <a:t>you,                   </a:t>
            </a:r>
            <a:r>
              <a:rPr lang="en-US" sz="2800" b="1" i="1" baseline="30000" smtClean="0">
                <a:latin typeface="Georgia" panose="02040502050405020303" pitchFamily="18" charset="0"/>
              </a:rPr>
              <a:t>7</a:t>
            </a:r>
            <a:r>
              <a:rPr lang="en-US" sz="2800" b="1" i="1" baseline="30000">
                <a:latin typeface="Georgia" panose="02040502050405020303" pitchFamily="18" charset="0"/>
              </a:rPr>
              <a:t> </a:t>
            </a:r>
            <a:r>
              <a:rPr lang="en-US" sz="2800" i="1">
                <a:latin typeface="Georgia" panose="02040502050405020303" pitchFamily="18" charset="0"/>
              </a:rPr>
              <a:t>so that you come short in no gift</a:t>
            </a:r>
            <a:r>
              <a:rPr lang="en-US" sz="2800" i="1" smtClean="0">
                <a:latin typeface="Georgia" panose="02040502050405020303" pitchFamily="18" charset="0"/>
              </a:rPr>
              <a:t>, eagerly waiting </a:t>
            </a:r>
            <a:r>
              <a:rPr lang="en-US" sz="2800" i="1">
                <a:latin typeface="Georgia" panose="02040502050405020303" pitchFamily="18" charset="0"/>
              </a:rPr>
              <a:t>for the revelation of our Lord Jesus Christ,</a:t>
            </a:r>
            <a:r>
              <a:rPr lang="en-US" sz="2800"/>
              <a:t> </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1:4-7</a:t>
            </a:r>
            <a:endPar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16221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1:4-7</a:t>
            </a:r>
            <a:endPar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914400"/>
            <a:ext cx="8719297" cy="5878532"/>
          </a:xfrm>
          <a:prstGeom prst="rect">
            <a:avLst/>
          </a:prstGeom>
          <a:noFill/>
          <a:effectLst/>
        </p:spPr>
        <p:txBody>
          <a:bodyPr wrap="square" rtlCol="0">
            <a:spAutoFit/>
          </a:bodyPr>
          <a:lstStyle/>
          <a:p>
            <a:pPr indent="457200"/>
            <a:endParaRPr lang="en-US" sz="1000" b="1">
              <a:latin typeface="Cambria" panose="02040503050406030204" pitchFamily="18" charset="0"/>
              <a:ea typeface="Cambria" panose="02040503050406030204" pitchFamily="18" charset="0"/>
            </a:endParaRPr>
          </a:p>
          <a:p>
            <a:pPr indent="457200">
              <a:spcAft>
                <a:spcPts val="1200"/>
              </a:spcAft>
            </a:pPr>
            <a:r>
              <a:rPr lang="en-US" sz="2400" b="1" smtClean="0">
                <a:latin typeface="Cambria" pitchFamily="18" charset="0"/>
              </a:rPr>
              <a:t>A well known principle of interpersonal communications is that whenever we need to </a:t>
            </a:r>
            <a:r>
              <a:rPr lang="en-US" sz="2400" b="1" i="1" smtClean="0">
                <a:latin typeface="Cambria" pitchFamily="18" charset="0"/>
              </a:rPr>
              <a:t>confront</a:t>
            </a:r>
            <a:r>
              <a:rPr lang="en-US" sz="2400" b="1" smtClean="0">
                <a:latin typeface="Cambria" pitchFamily="18" charset="0"/>
              </a:rPr>
              <a:t> or </a:t>
            </a:r>
            <a:r>
              <a:rPr lang="en-US" sz="2400" b="1" i="1" smtClean="0">
                <a:latin typeface="Cambria" pitchFamily="18" charset="0"/>
              </a:rPr>
              <a:t>correct</a:t>
            </a:r>
            <a:r>
              <a:rPr lang="en-US" sz="2400" b="1" smtClean="0">
                <a:latin typeface="Cambria" pitchFamily="18" charset="0"/>
              </a:rPr>
              <a:t> someone, we should begin by pointing out what we appreciate about them. </a:t>
            </a:r>
          </a:p>
          <a:p>
            <a:pPr indent="457200">
              <a:spcAft>
                <a:spcPts val="1200"/>
              </a:spcAft>
            </a:pPr>
            <a:r>
              <a:rPr lang="en-US" sz="2400" b="1" smtClean="0">
                <a:latin typeface="Cambria" panose="02040503050406030204" pitchFamily="18" charset="0"/>
                <a:ea typeface="Cambria" panose="02040503050406030204" pitchFamily="18" charset="0"/>
              </a:rPr>
              <a:t>So, we shouldn’t be surprised to see Paul use this approach.  </a:t>
            </a:r>
          </a:p>
          <a:p>
            <a:pPr indent="457200">
              <a:spcAft>
                <a:spcPts val="1200"/>
              </a:spcAft>
            </a:pPr>
            <a:r>
              <a:rPr lang="en-US" sz="2400" b="1" i="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One commentator says it this way …  </a:t>
            </a:r>
            <a:r>
              <a:rPr lang="en-US" sz="2400" b="1" smtClean="0">
                <a:latin typeface="Cambria" panose="02040503050406030204" pitchFamily="18" charset="0"/>
                <a:ea typeface="Cambria" panose="02040503050406030204" pitchFamily="18" charset="0"/>
              </a:rPr>
              <a:t>“</a:t>
            </a:r>
            <a:r>
              <a:rPr lang="en-US" sz="2400" b="1" i="1" smtClean="0">
                <a:latin typeface="Cambria" panose="02040503050406030204" pitchFamily="18" charset="0"/>
                <a:ea typeface="Cambria" panose="02040503050406030204" pitchFamily="18" charset="0"/>
              </a:rPr>
              <a:t>Paul looks at the Corinthian church as it is (</a:t>
            </a:r>
            <a:r>
              <a:rPr lang="en-US" sz="2400" b="1" i="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Christ) </a:t>
            </a:r>
            <a:r>
              <a:rPr lang="en-US" sz="2400" b="1" i="1" smtClean="0">
                <a:latin typeface="Cambria" panose="02040503050406030204" pitchFamily="18" charset="0"/>
                <a:ea typeface="Cambria" panose="02040503050406030204" pitchFamily="18" charset="0"/>
              </a:rPr>
              <a:t>before he looks at anything else that is true about the church.  This disciplined statement of faith is rarely made in local churches.  The warts are examined and lamented, but often there is not vision of what God has already done in Christ. </a:t>
            </a:r>
          </a:p>
          <a:p>
            <a:pPr indent="457200">
              <a:spcAft>
                <a:spcPts val="600"/>
              </a:spcAft>
            </a:pPr>
            <a:r>
              <a:rPr lang="en-US" sz="2400" b="1" i="1" smtClean="0">
                <a:latin typeface="Cambria" panose="02040503050406030204" pitchFamily="18" charset="0"/>
                <a:ea typeface="Cambria" panose="02040503050406030204" pitchFamily="18" charset="0"/>
              </a:rPr>
              <a:t>If the first nine verses of this letter were removed from the text, it would be impossible for any reader to come to anything but a fairly pessimistic view of the church at Corinth</a:t>
            </a:r>
            <a:r>
              <a:rPr lang="en-US" sz="2400" b="1" smtClean="0">
                <a:latin typeface="Cambria" panose="02040503050406030204" pitchFamily="18" charset="0"/>
                <a:ea typeface="Cambria" panose="02040503050406030204" pitchFamily="18" charset="0"/>
              </a:rPr>
              <a:t>.”</a:t>
            </a:r>
            <a:endParaRPr lang="en-US" sz="2400" b="1" i="1">
              <a:effectLst>
                <a:outerShdw blurRad="38100" dist="38100" dir="2700000" algn="tl">
                  <a:srgbClr val="000000">
                    <a:alpha val="43137"/>
                  </a:srgbClr>
                </a:outerShdw>
              </a:effectLst>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24344519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1:4-7</a:t>
            </a:r>
            <a:endPar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48502" y="914400"/>
            <a:ext cx="8719297" cy="5724644"/>
          </a:xfrm>
          <a:prstGeom prst="rect">
            <a:avLst/>
          </a:prstGeom>
          <a:noFill/>
          <a:effectLst/>
        </p:spPr>
        <p:txBody>
          <a:bodyPr wrap="square" rtlCol="0">
            <a:spAutoFit/>
          </a:bodyPr>
          <a:lstStyle/>
          <a:p>
            <a:pPr indent="457200"/>
            <a:endParaRPr lang="en-US" sz="10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As the church’s founding apostle, Paul had spent considerable time teaching, preaching, training, and shepherding these new believers.  </a:t>
            </a:r>
            <a:r>
              <a:rPr lang="en-US" sz="2400" b="1" dirty="0" smtClean="0">
                <a:latin typeface="Cambria" panose="02040503050406030204" pitchFamily="18" charset="0"/>
                <a:ea typeface="Cambria" panose="02040503050406030204" pitchFamily="18" charset="0"/>
              </a:rPr>
              <a:t>He knew many of their strengths firsthand, and he had learned of their more recent failures and shortcomings only by word of mouth. </a:t>
            </a:r>
          </a:p>
          <a:p>
            <a:pPr indent="457200">
              <a:spcAft>
                <a:spcPts val="1200"/>
              </a:spcAft>
            </a:pPr>
            <a:r>
              <a:rPr lang="en-US" sz="2400" b="1" dirty="0" smtClean="0">
                <a:latin typeface="Cambria" panose="02040503050406030204" pitchFamily="18" charset="0"/>
                <a:ea typeface="Cambria" panose="02040503050406030204" pitchFamily="18" charset="0"/>
              </a:rPr>
              <a:t>So, before launching into this strong rebuke, Paul writes, </a:t>
            </a:r>
            <a:r>
              <a:rPr lang="en-US" sz="2400" b="1" i="1" dirty="0" smtClean="0">
                <a:latin typeface="Cambria" panose="02040503050406030204" pitchFamily="18" charset="0"/>
                <a:ea typeface="Cambria" panose="02040503050406030204" pitchFamily="18" charset="0"/>
              </a:rPr>
              <a:t>“I think my God always concerning you.”</a:t>
            </a:r>
            <a:r>
              <a:rPr lang="en-US" sz="2400" b="1" dirty="0" smtClean="0">
                <a:latin typeface="Cambria" panose="02040503050406030204" pitchFamily="18" charset="0"/>
                <a:ea typeface="Cambria" panose="02040503050406030204" pitchFamily="18" charset="0"/>
              </a:rPr>
              <a:t>  Then he proceeds to name </a:t>
            </a:r>
            <a:r>
              <a:rPr lang="en-US" sz="2400" b="1" i="1" u="sng" dirty="0" smtClean="0">
                <a:latin typeface="Cambria" panose="02040503050406030204" pitchFamily="18" charset="0"/>
                <a:ea typeface="Cambria" panose="02040503050406030204" pitchFamily="18" charset="0"/>
              </a:rPr>
              <a:t>five</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things</a:t>
            </a:r>
            <a:r>
              <a:rPr lang="en-US" sz="2400" b="1" dirty="0" smtClean="0">
                <a:latin typeface="Cambria" panose="02040503050406030204" pitchFamily="18" charset="0"/>
                <a:ea typeface="Cambria" panose="02040503050406030204" pitchFamily="18" charset="0"/>
              </a:rPr>
              <a:t> about the Corinthian church for which he was very grateful. </a:t>
            </a:r>
          </a:p>
          <a:p>
            <a:pPr indent="457200"/>
            <a:r>
              <a:rPr lang="en-US" sz="2400" b="1" i="1" dirty="0">
                <a:effectLst>
                  <a:outerShdw blurRad="38100" dist="38100" dir="2700000" algn="tl">
                    <a:srgbClr val="000000">
                      <a:alpha val="43137"/>
                    </a:srgbClr>
                  </a:outerShdw>
                </a:effectLst>
                <a:latin typeface="Cambria" pitchFamily="18" charset="0"/>
              </a:rPr>
              <a:t>First </a:t>
            </a:r>
            <a:r>
              <a:rPr lang="en-US" sz="2400" b="1" dirty="0">
                <a:latin typeface="Cambria" pitchFamily="18" charset="0"/>
              </a:rPr>
              <a:t>– </a:t>
            </a:r>
            <a:r>
              <a:rPr lang="en-US" sz="2400" b="1" i="1" dirty="0">
                <a:latin typeface="Cambria" pitchFamily="18" charset="0"/>
              </a:rPr>
              <a:t>the Corinthians were genuinely saved </a:t>
            </a:r>
            <a:r>
              <a:rPr lang="en-US" sz="2400" b="1" dirty="0">
                <a:latin typeface="Cambria" pitchFamily="18" charset="0"/>
              </a:rPr>
              <a:t>(</a:t>
            </a:r>
            <a:r>
              <a:rPr lang="en-US" sz="2400" b="1" dirty="0">
                <a:effectLst>
                  <a:outerShdw blurRad="38100" dist="38100" dir="2700000" algn="tl">
                    <a:srgbClr val="000000">
                      <a:alpha val="43137"/>
                    </a:srgbClr>
                  </a:outerShdw>
                </a:effectLst>
                <a:latin typeface="Cambria" pitchFamily="18" charset="0"/>
              </a:rPr>
              <a:t>1:4</a:t>
            </a:r>
            <a:r>
              <a:rPr lang="en-US" sz="2400" b="1" dirty="0">
                <a:latin typeface="Cambria" pitchFamily="18" charset="0"/>
              </a:rPr>
              <a:t>).</a:t>
            </a:r>
          </a:p>
          <a:p>
            <a:pPr indent="457200"/>
            <a:r>
              <a:rPr lang="en-US" sz="2400" b="1" i="1" dirty="0">
                <a:effectLst>
                  <a:outerShdw blurRad="38100" dist="38100" dir="2700000" algn="tl">
                    <a:srgbClr val="000000">
                      <a:alpha val="43137"/>
                    </a:srgbClr>
                  </a:outerShdw>
                </a:effectLst>
                <a:latin typeface="Cambria" pitchFamily="18" charset="0"/>
              </a:rPr>
              <a:t>Second </a:t>
            </a:r>
            <a:r>
              <a:rPr lang="en-US" sz="2400" b="1" dirty="0">
                <a:latin typeface="Cambria" pitchFamily="18" charset="0"/>
              </a:rPr>
              <a:t>– </a:t>
            </a:r>
            <a:r>
              <a:rPr lang="en-US" sz="2400" b="1" i="1" dirty="0">
                <a:latin typeface="Cambria" pitchFamily="18" charset="0"/>
              </a:rPr>
              <a:t>the Corinthians were liberally endowed </a:t>
            </a:r>
            <a:r>
              <a:rPr lang="en-US" sz="2400" b="1" dirty="0">
                <a:latin typeface="Cambria" pitchFamily="18" charset="0"/>
              </a:rPr>
              <a:t>(</a:t>
            </a:r>
            <a:r>
              <a:rPr lang="en-US" sz="2400" b="1" dirty="0">
                <a:effectLst>
                  <a:outerShdw blurRad="38100" dist="38100" dir="2700000" algn="tl">
                    <a:srgbClr val="000000">
                      <a:alpha val="43137"/>
                    </a:srgbClr>
                  </a:outerShdw>
                </a:effectLst>
                <a:latin typeface="Cambria" pitchFamily="18" charset="0"/>
              </a:rPr>
              <a:t>1:5</a:t>
            </a:r>
            <a:r>
              <a:rPr lang="en-US" sz="2400" b="1" dirty="0">
                <a:latin typeface="Cambria" pitchFamily="18" charset="0"/>
              </a:rPr>
              <a:t>).</a:t>
            </a:r>
          </a:p>
          <a:p>
            <a:pPr indent="457200"/>
            <a:r>
              <a:rPr lang="en-US" sz="2400" b="1" i="1" dirty="0">
                <a:effectLst>
                  <a:outerShdw blurRad="38100" dist="38100" dir="2700000" algn="tl">
                    <a:srgbClr val="000000">
                      <a:alpha val="43137"/>
                    </a:srgbClr>
                  </a:outerShdw>
                </a:effectLst>
                <a:latin typeface="Cambria" pitchFamily="18" charset="0"/>
              </a:rPr>
              <a:t>Third </a:t>
            </a:r>
            <a:r>
              <a:rPr lang="en-US" sz="2400" b="1" dirty="0">
                <a:latin typeface="Cambria" pitchFamily="18" charset="0"/>
              </a:rPr>
              <a:t>– </a:t>
            </a:r>
            <a:r>
              <a:rPr lang="en-US" sz="2400" b="1" i="1" dirty="0">
                <a:latin typeface="Cambria" pitchFamily="18" charset="0"/>
              </a:rPr>
              <a:t>the Corinthians were securely established </a:t>
            </a:r>
            <a:r>
              <a:rPr lang="en-US" sz="2400" b="1" dirty="0">
                <a:latin typeface="Cambria" pitchFamily="18" charset="0"/>
              </a:rPr>
              <a:t>(</a:t>
            </a:r>
            <a:r>
              <a:rPr lang="en-US" sz="2400" b="1" dirty="0">
                <a:effectLst>
                  <a:outerShdw blurRad="38100" dist="38100" dir="2700000" algn="tl">
                    <a:srgbClr val="000000">
                      <a:alpha val="43137"/>
                    </a:srgbClr>
                  </a:outerShdw>
                </a:effectLst>
                <a:latin typeface="Cambria" pitchFamily="18" charset="0"/>
              </a:rPr>
              <a:t>1:6</a:t>
            </a:r>
            <a:r>
              <a:rPr lang="en-US" sz="2400" b="1" dirty="0">
                <a:latin typeface="Cambria" pitchFamily="18" charset="0"/>
              </a:rPr>
              <a:t>).</a:t>
            </a:r>
          </a:p>
          <a:p>
            <a:pPr indent="457200"/>
            <a:r>
              <a:rPr lang="en-US" sz="2400" b="1" i="1" dirty="0">
                <a:effectLst>
                  <a:outerShdw blurRad="38100" dist="38100" dir="2700000" algn="tl">
                    <a:srgbClr val="000000">
                      <a:alpha val="43137"/>
                    </a:srgbClr>
                  </a:outerShdw>
                </a:effectLst>
                <a:latin typeface="Cambria" pitchFamily="18" charset="0"/>
              </a:rPr>
              <a:t>Fourth </a:t>
            </a:r>
            <a:r>
              <a:rPr lang="en-US" sz="2400" b="1" dirty="0">
                <a:latin typeface="Cambria" pitchFamily="18" charset="0"/>
              </a:rPr>
              <a:t>– </a:t>
            </a:r>
            <a:r>
              <a:rPr lang="en-US" sz="2400" b="1" i="1" dirty="0">
                <a:latin typeface="Cambria" pitchFamily="18" charset="0"/>
              </a:rPr>
              <a:t>the Corinthians were </a:t>
            </a:r>
            <a:r>
              <a:rPr lang="en-US" sz="2400" b="1" i="1" dirty="0" smtClean="0">
                <a:latin typeface="Cambria" pitchFamily="18" charset="0"/>
              </a:rPr>
              <a:t>spiritual </a:t>
            </a:r>
            <a:r>
              <a:rPr lang="en-US" sz="2400" b="1" i="1" dirty="0">
                <a:latin typeface="Cambria" pitchFamily="18" charset="0"/>
              </a:rPr>
              <a:t>gifted </a:t>
            </a:r>
            <a:r>
              <a:rPr lang="en-US" sz="2400" b="1" dirty="0">
                <a:latin typeface="Cambria" pitchFamily="18" charset="0"/>
              </a:rPr>
              <a:t>(</a:t>
            </a:r>
            <a:r>
              <a:rPr lang="en-US" sz="2400" b="1" dirty="0">
                <a:effectLst>
                  <a:outerShdw blurRad="38100" dist="38100" dir="2700000" algn="tl">
                    <a:srgbClr val="000000">
                      <a:alpha val="43137"/>
                    </a:srgbClr>
                  </a:outerShdw>
                </a:effectLst>
                <a:latin typeface="Cambria" pitchFamily="18" charset="0"/>
              </a:rPr>
              <a:t>1:7</a:t>
            </a:r>
            <a:r>
              <a:rPr lang="en-US" sz="2400" b="1" dirty="0">
                <a:latin typeface="Cambria" pitchFamily="18" charset="0"/>
              </a:rPr>
              <a:t>).</a:t>
            </a:r>
          </a:p>
          <a:p>
            <a:pPr indent="457200"/>
            <a:r>
              <a:rPr lang="en-US" sz="2400" b="1" i="1" dirty="0">
                <a:effectLst>
                  <a:outerShdw blurRad="38100" dist="38100" dir="2700000" algn="tl">
                    <a:srgbClr val="000000">
                      <a:alpha val="43137"/>
                    </a:srgbClr>
                  </a:outerShdw>
                </a:effectLst>
                <a:latin typeface="Cambria" pitchFamily="18" charset="0"/>
              </a:rPr>
              <a:t>Fifth </a:t>
            </a:r>
            <a:r>
              <a:rPr lang="en-US" sz="2400" b="1" dirty="0">
                <a:latin typeface="Cambria" pitchFamily="18" charset="0"/>
              </a:rPr>
              <a:t>– </a:t>
            </a:r>
            <a:r>
              <a:rPr lang="en-US" sz="2400" b="1" i="1" dirty="0">
                <a:latin typeface="Cambria" pitchFamily="18" charset="0"/>
              </a:rPr>
              <a:t>the Corinthians were </a:t>
            </a:r>
            <a:r>
              <a:rPr lang="en-US" sz="2400" b="1" i="1" dirty="0" smtClean="0">
                <a:latin typeface="Cambria" pitchFamily="18" charset="0"/>
              </a:rPr>
              <a:t>prophetically </a:t>
            </a:r>
            <a:r>
              <a:rPr lang="en-US" sz="2400" b="1" i="1" dirty="0">
                <a:latin typeface="Cambria" pitchFamily="18" charset="0"/>
              </a:rPr>
              <a:t>alert </a:t>
            </a:r>
            <a:r>
              <a:rPr lang="en-US" sz="2400" b="1" dirty="0">
                <a:latin typeface="Cambria" pitchFamily="18" charset="0"/>
              </a:rPr>
              <a:t>(</a:t>
            </a:r>
            <a:r>
              <a:rPr lang="en-US" sz="2400" b="1" dirty="0">
                <a:effectLst>
                  <a:outerShdw blurRad="38100" dist="38100" dir="2700000" algn="tl">
                    <a:srgbClr val="000000">
                      <a:alpha val="43137"/>
                    </a:srgbClr>
                  </a:outerShdw>
                </a:effectLst>
                <a:latin typeface="Cambria" pitchFamily="18" charset="0"/>
              </a:rPr>
              <a:t>1:7</a:t>
            </a:r>
            <a:r>
              <a:rPr lang="en-US" sz="2400" b="1" dirty="0" smtClean="0">
                <a:latin typeface="Cambria" pitchFamily="18" charset="0"/>
              </a:rPr>
              <a:t>).</a:t>
            </a:r>
            <a:endParaRPr lang="en-US" sz="2400" b="1" i="1" dirty="0">
              <a:effectLst>
                <a:outerShdw blurRad="38100" dist="38100" dir="2700000" algn="tl">
                  <a:srgbClr val="000000">
                    <a:alpha val="43137"/>
                  </a:srgbClr>
                </a:outerShdw>
              </a:effectLst>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19126506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1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38417" y="1057088"/>
            <a:ext cx="8601635" cy="5724644"/>
          </a:xfrm>
          <a:prstGeom prst="rect">
            <a:avLst/>
          </a:prstGeom>
          <a:noFill/>
          <a:effectLst/>
        </p:spPr>
        <p:txBody>
          <a:bodyPr wrap="square" rtlCol="0">
            <a:spAutoFit/>
          </a:bodyPr>
          <a:lstStyle/>
          <a:p>
            <a:pPr indent="457200">
              <a:spcAft>
                <a:spcPts val="600"/>
              </a:spcAft>
            </a:pP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CITY </a:t>
            </a:r>
            <a:r>
              <a:rPr lang="en-US" sz="2400" b="1" dirty="0">
                <a:effectLst>
                  <a:outerShdw blurRad="38100" dist="38100" dir="2700000" algn="tl">
                    <a:srgbClr val="000000">
                      <a:alpha val="43137"/>
                    </a:srgbClr>
                  </a:outerShdw>
                </a:effectLst>
                <a:latin typeface="Cambria" pitchFamily="18" charset="0"/>
                <a:ea typeface="Cambria" panose="02040503050406030204" pitchFamily="18" charset="0"/>
              </a:rPr>
              <a:t>OF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CORINTH</a:t>
            </a:r>
            <a:r>
              <a:rPr lang="en-US" sz="2000" b="1" dirty="0" smtClean="0">
                <a:effectLst>
                  <a:outerShdw blurRad="38100" dist="38100" dir="2700000" algn="tl">
                    <a:srgbClr val="000000">
                      <a:alpha val="43137"/>
                    </a:srgbClr>
                  </a:outerShdw>
                </a:effectLst>
                <a:latin typeface="Cambria"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New Testament times, Corinth </a:t>
            </a:r>
            <a:r>
              <a:rPr lang="en-US" sz="2400" b="1" dirty="0" smtClean="0">
                <a:latin typeface="Cambria" panose="02040503050406030204" pitchFamily="18" charset="0"/>
                <a:ea typeface="Cambria" panose="02040503050406030204" pitchFamily="18" charset="0"/>
              </a:rPr>
              <a:t>was </a:t>
            </a:r>
            <a:r>
              <a:rPr lang="en-US" sz="2400" b="1" dirty="0">
                <a:latin typeface="Cambria" panose="02040503050406030204" pitchFamily="18" charset="0"/>
                <a:ea typeface="Cambria" panose="02040503050406030204" pitchFamily="18" charset="0"/>
              </a:rPr>
              <a:t>a locus of  political </a:t>
            </a:r>
            <a:r>
              <a:rPr lang="en-US" sz="2400" b="1" dirty="0" smtClean="0">
                <a:latin typeface="Cambria" panose="02040503050406030204" pitchFamily="18" charset="0"/>
                <a:ea typeface="Cambria" panose="02040503050406030204" pitchFamily="18" charset="0"/>
              </a:rPr>
              <a:t>power </a:t>
            </a:r>
            <a:r>
              <a:rPr lang="en-US" sz="2400" b="1" dirty="0">
                <a:latin typeface="Cambria" panose="02040503050406030204" pitchFamily="18" charset="0"/>
                <a:ea typeface="Cambria" panose="02040503050406030204" pitchFamily="18" charset="0"/>
              </a:rPr>
              <a:t>it </a:t>
            </a:r>
            <a:r>
              <a:rPr lang="en-US" sz="2400" b="1" dirty="0" smtClean="0">
                <a:latin typeface="Cambria" panose="02040503050406030204" pitchFamily="18" charset="0"/>
                <a:ea typeface="Cambria" panose="02040503050406030204" pitchFamily="18" charset="0"/>
              </a:rPr>
              <a:t>was host to the surrounding regional governors.  The </a:t>
            </a:r>
            <a:r>
              <a:rPr lang="en-US" sz="2400" b="1" dirty="0">
                <a:latin typeface="Cambria" panose="02040503050406030204" pitchFamily="18" charset="0"/>
                <a:ea typeface="Cambria" panose="02040503050406030204" pitchFamily="18" charset="0"/>
              </a:rPr>
              <a:t>city had been rebuilt by Julius Caesar in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44 BC</a:t>
            </a:r>
            <a:r>
              <a:rPr lang="en-US" sz="2400" b="1" dirty="0">
                <a:latin typeface="Cambria" panose="02040503050406030204" pitchFamily="18" charset="0"/>
                <a:ea typeface="Cambria" panose="02040503050406030204" pitchFamily="18" charset="0"/>
              </a:rPr>
              <a:t> and repopulated with freedmen from around the Roman Empire, </a:t>
            </a:r>
            <a:r>
              <a:rPr lang="en-US" sz="2400" b="1" dirty="0" smtClean="0">
                <a:latin typeface="Cambria" panose="02040503050406030204" pitchFamily="18" charset="0"/>
                <a:ea typeface="Cambria" panose="02040503050406030204" pitchFamily="18" charset="0"/>
              </a:rPr>
              <a:t>which ended the </a:t>
            </a:r>
            <a:r>
              <a:rPr lang="en-US" sz="2400" b="1" dirty="0">
                <a:latin typeface="Cambria" panose="02040503050406030204" pitchFamily="18" charset="0"/>
                <a:ea typeface="Cambria" panose="02040503050406030204" pitchFamily="18" charset="0"/>
              </a:rPr>
              <a:t>desolation </a:t>
            </a:r>
            <a:r>
              <a:rPr lang="en-US" sz="2400" b="1" dirty="0" smtClean="0">
                <a:latin typeface="Cambria" panose="02040503050406030204" pitchFamily="18" charset="0"/>
                <a:ea typeface="Cambria" panose="02040503050406030204" pitchFamily="18" charset="0"/>
              </a:rPr>
              <a:t>    the </a:t>
            </a:r>
            <a:r>
              <a:rPr lang="en-US" sz="2400" b="1" dirty="0">
                <a:latin typeface="Cambria" panose="02040503050406030204" pitchFamily="18" charset="0"/>
                <a:ea typeface="Cambria" panose="02040503050406030204" pitchFamily="18" charset="0"/>
              </a:rPr>
              <a:t>city had endured at the hand of the Romans when it had been destroyed in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146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BC</a:t>
            </a:r>
            <a:r>
              <a:rPr lang="en-US" sz="2400" b="1" dirty="0" smtClean="0">
                <a:latin typeface="Cambria" panose="02040503050406030204" pitchFamily="18" charset="0"/>
                <a:ea typeface="Cambria" panose="02040503050406030204" pitchFamily="18" charset="0"/>
              </a:rPr>
              <a:t>.</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Corinth was a very diverse and pluralistic city; it was a booming place of commerce where many religions existed side-by-side, and many syncretistic belief systems resulted. </a:t>
            </a:r>
          </a:p>
          <a:p>
            <a:pPr indent="457200"/>
            <a:endParaRPr lang="en-US" sz="1000" b="1" strike="sngStrike" dirty="0">
              <a:solidFill>
                <a:srgbClr val="FF0000"/>
              </a:solidFill>
              <a:latin typeface="Cambria" pitchFamily="18" charset="0"/>
              <a:ea typeface="Cambria" panose="02040503050406030204" pitchFamily="18" charset="0"/>
            </a:endParaRPr>
          </a:p>
          <a:p>
            <a:pPr indent="457200"/>
            <a:r>
              <a:rPr lang="en-US" sz="2400" b="1" dirty="0">
                <a:latin typeface="Cambria" panose="02040503050406030204" pitchFamily="18" charset="0"/>
                <a:ea typeface="Cambria" panose="02040503050406030204" pitchFamily="18" charset="0"/>
              </a:rPr>
              <a:t>It lay on the isthmus connecting the southern </a:t>
            </a:r>
            <a:r>
              <a:rPr lang="en-US" sz="2400" b="1" dirty="0" smtClean="0">
                <a:latin typeface="Cambria" panose="02040503050406030204" pitchFamily="18" charset="0"/>
                <a:ea typeface="Cambria" panose="02040503050406030204" pitchFamily="18" charset="0"/>
              </a:rPr>
              <a:t>mainland </a:t>
            </a:r>
            <a:r>
              <a:rPr lang="en-US" sz="2400" b="1" dirty="0">
                <a:latin typeface="Cambria" panose="02040503050406030204" pitchFamily="18" charset="0"/>
                <a:ea typeface="Cambria" panose="02040503050406030204" pitchFamily="18" charset="0"/>
              </a:rPr>
              <a:t>of Greece, </a:t>
            </a:r>
            <a:r>
              <a:rPr lang="en-US" sz="2400" b="1" dirty="0" smtClean="0">
                <a:latin typeface="Cambria" panose="02040503050406030204" pitchFamily="18" charset="0"/>
                <a:ea typeface="Cambria" panose="02040503050406030204" pitchFamily="18" charset="0"/>
              </a:rPr>
              <a:t>from the </a:t>
            </a:r>
            <a:r>
              <a:rPr lang="en-US" sz="2400" b="1" dirty="0">
                <a:latin typeface="Cambria" panose="02040503050406030204" pitchFamily="18" charset="0"/>
                <a:ea typeface="Cambria" panose="02040503050406030204" pitchFamily="18" charset="0"/>
              </a:rPr>
              <a:t>Peloponnesian Peninsula, to the northern border of Greece and the provinces of Macedonia and Epirus, </a:t>
            </a:r>
            <a:r>
              <a:rPr lang="en-US" sz="2400" b="1" dirty="0" smtClean="0">
                <a:latin typeface="Cambria" panose="02040503050406030204" pitchFamily="18" charset="0"/>
                <a:ea typeface="Cambria" panose="02040503050406030204" pitchFamily="18" charset="0"/>
              </a:rPr>
              <a:t>between the </a:t>
            </a:r>
            <a:r>
              <a:rPr lang="en-US" sz="2400" b="1" dirty="0">
                <a:latin typeface="Cambria" panose="02040503050406030204" pitchFamily="18" charset="0"/>
                <a:ea typeface="Cambria" panose="02040503050406030204" pitchFamily="18" charset="0"/>
              </a:rPr>
              <a:t>Adriatic Sea and the Aegean Sea. </a:t>
            </a:r>
          </a:p>
        </p:txBody>
      </p:sp>
    </p:spTree>
    <p:extLst>
      <p:ext uri="{BB962C8B-B14F-4D97-AF65-F5344CB8AC3E}">
        <p14:creationId xmlns:p14="http://schemas.microsoft.com/office/powerpoint/2010/main" xmlns="" val="96166987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1:4-7</a:t>
            </a:r>
            <a:endPar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48502" y="1066800"/>
            <a:ext cx="8566898" cy="5355312"/>
          </a:xfrm>
          <a:prstGeom prst="rect">
            <a:avLst/>
          </a:prstGeom>
          <a:noFill/>
          <a:effectLst/>
        </p:spPr>
        <p:txBody>
          <a:bodyPr wrap="square" rtlCol="0">
            <a:spAutoFit/>
          </a:bodyPr>
          <a:lstStyle/>
          <a:p>
            <a:pPr indent="457200"/>
            <a:endParaRPr lang="en-US" sz="1000" b="1" dirty="0">
              <a:latin typeface="Cambria" panose="02040503050406030204" pitchFamily="18" charset="0"/>
              <a:ea typeface="Cambria" panose="02040503050406030204" pitchFamily="18" charset="0"/>
            </a:endParaRP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First </a:t>
            </a:r>
            <a:r>
              <a:rPr lang="en-US" sz="2400" b="1" dirty="0" smtClean="0">
                <a:latin typeface="Cambria" pitchFamily="18" charset="0"/>
              </a:rPr>
              <a:t>– </a:t>
            </a:r>
            <a:r>
              <a:rPr lang="en-US" sz="2400" b="1" i="1" dirty="0" smtClean="0">
                <a:latin typeface="Cambria" pitchFamily="18" charset="0"/>
              </a:rPr>
              <a:t>the Corinthians were genuinely saved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1:4</a:t>
            </a:r>
            <a:r>
              <a:rPr lang="en-US" sz="2400" b="1" dirty="0" smtClean="0">
                <a:latin typeface="Cambria" pitchFamily="18" charset="0"/>
              </a:rPr>
              <a:t>). </a:t>
            </a:r>
            <a:r>
              <a:rPr lang="en-US" sz="2400" b="1" dirty="0">
                <a:latin typeface="Cambria" pitchFamily="18" charset="0"/>
              </a:rPr>
              <a:t> </a:t>
            </a:r>
            <a:r>
              <a:rPr lang="en-US" sz="2400" b="1" dirty="0" smtClean="0">
                <a:latin typeface="Cambria" pitchFamily="18" charset="0"/>
              </a:rPr>
              <a:t>          The basis of Paul’s gratitude is </a:t>
            </a:r>
            <a:r>
              <a:rPr lang="en-US" sz="2400" b="1" i="1" dirty="0" smtClean="0">
                <a:latin typeface="Cambria" pitchFamily="18" charset="0"/>
              </a:rPr>
              <a:t>grace</a:t>
            </a:r>
            <a:r>
              <a:rPr lang="en-US" sz="2400" b="1" dirty="0" smtClean="0">
                <a:latin typeface="Cambria" pitchFamily="18" charset="0"/>
              </a:rPr>
              <a:t> (</a:t>
            </a:r>
            <a:r>
              <a:rPr lang="en-US" sz="2400" b="1" dirty="0">
                <a:latin typeface="Cambria" panose="02040503050406030204" pitchFamily="18" charset="0"/>
                <a:ea typeface="Cambria" panose="02040503050406030204" pitchFamily="18" charset="0"/>
              </a:rPr>
              <a:t>cháris</a:t>
            </a:r>
            <a:r>
              <a:rPr lang="en-US" sz="2400" b="1" dirty="0" smtClean="0">
                <a:latin typeface="Cambria" pitchFamily="18" charset="0"/>
              </a:rPr>
              <a:t>), -- the goodness and favor God lavished on the Corinthians even though they could never earn it or repay it. </a:t>
            </a:r>
          </a:p>
          <a:p>
            <a:pPr indent="457200">
              <a:spcAft>
                <a:spcPts val="1200"/>
              </a:spcAft>
            </a:pPr>
            <a:r>
              <a:rPr lang="en-US" sz="2400" b="1" dirty="0" smtClean="0">
                <a:latin typeface="Cambria" pitchFamily="18" charset="0"/>
              </a:rPr>
              <a:t>While the </a:t>
            </a:r>
            <a:r>
              <a:rPr lang="en-US" sz="2400" b="1" i="1" dirty="0" smtClean="0">
                <a:latin typeface="Cambria" pitchFamily="18" charset="0"/>
              </a:rPr>
              <a:t>“grace and peace”</a:t>
            </a:r>
            <a:r>
              <a:rPr lang="en-US" sz="2400" b="1" dirty="0" smtClean="0">
                <a:latin typeface="Cambria" pitchFamily="18" charset="0"/>
              </a:rPr>
              <a:t> from God and Christ mentioned in </a:t>
            </a:r>
            <a:r>
              <a:rPr lang="en-US" sz="2400" b="1" dirty="0" smtClean="0">
                <a:effectLst>
                  <a:outerShdw blurRad="38100" dist="38100" dir="2700000" algn="tl">
                    <a:srgbClr val="000000">
                      <a:alpha val="43137"/>
                    </a:srgbClr>
                  </a:outerShdw>
                </a:effectLst>
                <a:latin typeface="Cambria" pitchFamily="18" charset="0"/>
              </a:rPr>
              <a:t>1:3</a:t>
            </a:r>
            <a:r>
              <a:rPr lang="en-US" sz="2400" b="1" dirty="0" smtClean="0">
                <a:latin typeface="Cambria" pitchFamily="18" charset="0"/>
              </a:rPr>
              <a:t> refers to the ongoing grace needed to live the Christian life, the </a:t>
            </a:r>
            <a:r>
              <a:rPr lang="en-US" sz="2400" b="1" i="1" dirty="0" smtClean="0">
                <a:latin typeface="Cambria" pitchFamily="18" charset="0"/>
              </a:rPr>
              <a:t>“grace of God”</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1:4</a:t>
            </a:r>
            <a:r>
              <a:rPr lang="en-US" sz="2400" b="1" dirty="0" smtClean="0">
                <a:latin typeface="Cambria" pitchFamily="18" charset="0"/>
              </a:rPr>
              <a:t> is something that had been given to the Corinthians in the past.</a:t>
            </a:r>
          </a:p>
          <a:p>
            <a:pPr indent="457200">
              <a:spcAft>
                <a:spcPts val="1200"/>
              </a:spcAft>
            </a:pPr>
            <a:r>
              <a:rPr lang="en-US" sz="2400" b="1" dirty="0" smtClean="0">
                <a:latin typeface="Cambria" pitchFamily="18" charset="0"/>
                <a:ea typeface="Cambria" panose="02040503050406030204" pitchFamily="18" charset="0"/>
              </a:rPr>
              <a:t>The Greek sentence structure, here, indicates that this particular gift of </a:t>
            </a:r>
            <a:r>
              <a:rPr lang="en-US" sz="2400" b="1" i="1" dirty="0" smtClean="0">
                <a:latin typeface="Cambria" pitchFamily="18" charset="0"/>
                <a:ea typeface="Cambria" panose="02040503050406030204" pitchFamily="18" charset="0"/>
              </a:rPr>
              <a:t>God’s grace </a:t>
            </a:r>
            <a:r>
              <a:rPr lang="en-US" sz="2400" b="1" dirty="0" smtClean="0">
                <a:latin typeface="Cambria" pitchFamily="18" charset="0"/>
                <a:ea typeface="Cambria" panose="02040503050406030204" pitchFamily="18" charset="0"/>
              </a:rPr>
              <a:t>was given </a:t>
            </a:r>
            <a:r>
              <a:rPr lang="en-US" sz="2400" b="1" i="1" dirty="0" smtClean="0">
                <a:latin typeface="Cambria" pitchFamily="18" charset="0"/>
                <a:ea typeface="Cambria" panose="02040503050406030204" pitchFamily="18" charset="0"/>
              </a:rPr>
              <a:t>“in Christ Jesus.”</a:t>
            </a:r>
            <a:r>
              <a:rPr lang="en-US" sz="2400" b="1" dirty="0" smtClean="0">
                <a:latin typeface="Cambria" pitchFamily="18" charset="0"/>
                <a:ea typeface="Cambria" panose="02040503050406030204" pitchFamily="18" charset="0"/>
              </a:rPr>
              <a:t>  This gave Paul confidence that the Corinthians had genuinely experienced God’s unmerited </a:t>
            </a:r>
            <a:r>
              <a:rPr lang="en-US" sz="2400" b="1" i="1" dirty="0" smtClean="0">
                <a:latin typeface="Cambria" pitchFamily="18" charset="0"/>
                <a:ea typeface="Cambria" panose="02040503050406030204" pitchFamily="18" charset="0"/>
              </a:rPr>
              <a:t>saving grace</a:t>
            </a:r>
            <a:r>
              <a:rPr lang="en-US" sz="2400" b="1" dirty="0" smtClean="0">
                <a:latin typeface="Cambria" pitchFamily="18" charset="0"/>
                <a:ea typeface="Cambria" panose="02040503050406030204" pitchFamily="18" charset="0"/>
              </a:rPr>
              <a:t>, and receiving His gift of salvation by trusting “</a:t>
            </a:r>
            <a:r>
              <a:rPr lang="en-US" sz="2400" b="1" i="1" dirty="0" smtClean="0">
                <a:latin typeface="Cambria" pitchFamily="18" charset="0"/>
                <a:ea typeface="Cambria" panose="02040503050406030204" pitchFamily="18" charset="0"/>
              </a:rPr>
              <a:t>in Jesus Christ</a:t>
            </a:r>
            <a:r>
              <a:rPr lang="en-US" sz="2400" b="1" dirty="0" smtClean="0">
                <a:latin typeface="Cambria" pitchFamily="18" charset="0"/>
                <a:ea typeface="Cambria" panose="02040503050406030204" pitchFamily="18" charset="0"/>
              </a:rPr>
              <a:t>.”  </a:t>
            </a:r>
            <a:endParaRPr lang="en-US" sz="2400" b="1" i="1" dirty="0">
              <a:effectLst>
                <a:outerShdw blurRad="38100" dist="38100" dir="2700000" algn="tl">
                  <a:srgbClr val="000000">
                    <a:alpha val="43137"/>
                  </a:srgbClr>
                </a:outerShdw>
              </a:effectLst>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31237778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1:4-7</a:t>
            </a:r>
            <a:endPar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8247" y="914400"/>
            <a:ext cx="8719298" cy="5878532"/>
          </a:xfrm>
          <a:prstGeom prst="rect">
            <a:avLst/>
          </a:prstGeom>
          <a:noFill/>
          <a:effectLst/>
        </p:spPr>
        <p:txBody>
          <a:bodyPr wrap="square" rtlCol="0">
            <a:spAutoFit/>
          </a:bodyPr>
          <a:lstStyle/>
          <a:p>
            <a:pPr indent="457200"/>
            <a:endParaRPr lang="en-US" sz="1000" b="1">
              <a:latin typeface="Cambria" panose="02040503050406030204" pitchFamily="18" charset="0"/>
              <a:ea typeface="Cambria" panose="02040503050406030204" pitchFamily="18" charset="0"/>
            </a:endParaRPr>
          </a:p>
          <a:p>
            <a:pPr indent="457200">
              <a:spcAft>
                <a:spcPts val="1200"/>
              </a:spcAft>
            </a:pPr>
            <a:r>
              <a:rPr lang="en-US" sz="2400" b="1" i="1" smtClean="0">
                <a:effectLst>
                  <a:outerShdw blurRad="38100" dist="38100" dir="2700000" algn="tl">
                    <a:srgbClr val="000000">
                      <a:alpha val="43137"/>
                    </a:srgbClr>
                  </a:outerShdw>
                </a:effectLst>
                <a:latin typeface="Cambria" pitchFamily="18" charset="0"/>
              </a:rPr>
              <a:t>Second </a:t>
            </a:r>
            <a:r>
              <a:rPr lang="en-US" sz="2400" b="1" smtClean="0">
                <a:latin typeface="Cambria" pitchFamily="18" charset="0"/>
              </a:rPr>
              <a:t>– </a:t>
            </a:r>
            <a:r>
              <a:rPr lang="en-US" sz="2400" b="1" i="1" smtClean="0">
                <a:latin typeface="Cambria" pitchFamily="18" charset="0"/>
              </a:rPr>
              <a:t>the Corinthians were liberally endowed </a:t>
            </a:r>
            <a:r>
              <a:rPr lang="en-US" sz="2400" b="1" smtClean="0">
                <a:latin typeface="Cambria" pitchFamily="18" charset="0"/>
              </a:rPr>
              <a:t>(</a:t>
            </a:r>
            <a:r>
              <a:rPr lang="en-US" sz="2400" b="1" smtClean="0">
                <a:effectLst>
                  <a:outerShdw blurRad="38100" dist="38100" dir="2700000" algn="tl">
                    <a:srgbClr val="000000">
                      <a:alpha val="43137"/>
                    </a:srgbClr>
                  </a:outerShdw>
                </a:effectLst>
                <a:latin typeface="Cambria" pitchFamily="18" charset="0"/>
              </a:rPr>
              <a:t>1:5</a:t>
            </a:r>
            <a:r>
              <a:rPr lang="en-US" sz="2400" b="1" smtClean="0">
                <a:latin typeface="Cambria" pitchFamily="18" charset="0"/>
              </a:rPr>
              <a:t>).       Not only were they saved, but they were also endowed with eloquence and knowledge. </a:t>
            </a:r>
          </a:p>
          <a:p>
            <a:pPr indent="457200">
              <a:spcAft>
                <a:spcPts val="1200"/>
              </a:spcAft>
            </a:pPr>
            <a:r>
              <a:rPr lang="en-US" sz="2400" b="1" smtClean="0">
                <a:latin typeface="Cambria" pitchFamily="18" charset="0"/>
              </a:rPr>
              <a:t>They knew the gospel of Jesus Christ.  They understood it clearly and could articulate it effectively.  If you stepped into a meeting of the church in Corinth, you could count on a well presented message from the Word of God. </a:t>
            </a:r>
          </a:p>
          <a:p>
            <a:pPr indent="457200">
              <a:spcAft>
                <a:spcPts val="1200"/>
              </a:spcAft>
            </a:pPr>
            <a:r>
              <a:rPr lang="en-US" sz="2400" b="1" smtClean="0">
                <a:latin typeface="Cambria" pitchFamily="18" charset="0"/>
                <a:ea typeface="Cambria" panose="02040503050406030204" pitchFamily="18" charset="0"/>
              </a:rPr>
              <a:t>Paul uses the word </a:t>
            </a:r>
            <a:r>
              <a:rPr lang="en-US" sz="2400" b="1" i="1" smtClean="0">
                <a:latin typeface="Cambria" pitchFamily="18" charset="0"/>
                <a:ea typeface="Cambria" panose="02040503050406030204" pitchFamily="18" charset="0"/>
              </a:rPr>
              <a:t>“enriched”</a:t>
            </a:r>
            <a:r>
              <a:rPr lang="en-US" sz="2400" b="1" smtClean="0">
                <a:latin typeface="Cambria" pitchFamily="18" charset="0"/>
                <a:ea typeface="Cambria" panose="02040503050406030204" pitchFamily="18" charset="0"/>
              </a:rPr>
              <a:t> to describe their condition. This term often refers to monetary wealth, but here it refers to </a:t>
            </a:r>
            <a:r>
              <a:rPr lang="en-US" sz="2400" b="1" i="1" smtClean="0">
                <a:latin typeface="Cambria" pitchFamily="18" charset="0"/>
                <a:ea typeface="Cambria" panose="02040503050406030204" pitchFamily="18" charset="0"/>
              </a:rPr>
              <a:t>spiritual riches</a:t>
            </a:r>
            <a:r>
              <a:rPr lang="en-US" sz="2400" b="1" smtClean="0">
                <a:latin typeface="Cambria" pitchFamily="18" charset="0"/>
                <a:ea typeface="Cambria" panose="02040503050406030204" pitchFamily="18" charset="0"/>
              </a:rPr>
              <a:t>. </a:t>
            </a:r>
          </a:p>
          <a:p>
            <a:pPr indent="457200">
              <a:spcAft>
                <a:spcPts val="1200"/>
              </a:spcAft>
            </a:pPr>
            <a:r>
              <a:rPr lang="en-US" sz="2400" b="1" i="1" smtClean="0">
                <a:effectLst>
                  <a:outerShdw blurRad="38100" dist="38100" dir="2700000" algn="tl">
                    <a:srgbClr val="000000">
                      <a:alpha val="43137"/>
                    </a:srgbClr>
                  </a:outerShdw>
                </a:effectLst>
                <a:latin typeface="Cambria" pitchFamily="18" charset="0"/>
                <a:ea typeface="Cambria" panose="02040503050406030204" pitchFamily="18" charset="0"/>
              </a:rPr>
              <a:t>Swindoll says … </a:t>
            </a:r>
            <a:r>
              <a:rPr lang="en-US" sz="2400" b="1" smtClean="0">
                <a:latin typeface="Cambria" pitchFamily="18" charset="0"/>
                <a:ea typeface="Cambria" panose="02040503050406030204" pitchFamily="18" charset="0"/>
              </a:rPr>
              <a:t>“Image that the apostle Paul was the founder of your church, suppose Apollos, continued his work among you, and Peter contributed to you spiritual growth. </a:t>
            </a:r>
            <a:r>
              <a:rPr lang="en-US" sz="2400" b="1" i="1" smtClean="0">
                <a:latin typeface="Cambria" pitchFamily="18" charset="0"/>
                <a:ea typeface="Cambria" panose="02040503050406030204" pitchFamily="18" charset="0"/>
              </a:rPr>
              <a:t>That’s what we would call </a:t>
            </a:r>
            <a:r>
              <a:rPr lang="en-US" sz="2400" b="1" i="1" u="sng" smtClean="0">
                <a:latin typeface="Cambria" pitchFamily="18" charset="0"/>
                <a:ea typeface="Cambria" panose="02040503050406030204" pitchFamily="18" charset="0"/>
              </a:rPr>
              <a:t>spiritual</a:t>
            </a:r>
            <a:r>
              <a:rPr lang="en-US" sz="2400" b="1" i="1" smtClean="0">
                <a:effectLst>
                  <a:outerShdw blurRad="38100" dist="38100" dir="2700000" algn="tl">
                    <a:srgbClr val="000000">
                      <a:alpha val="43137"/>
                    </a:srgbClr>
                  </a:outerShdw>
                </a:effectLst>
                <a:latin typeface="Cambria" pitchFamily="18" charset="0"/>
                <a:ea typeface="Cambria" panose="02040503050406030204" pitchFamily="18" charset="0"/>
              </a:rPr>
              <a:t> </a:t>
            </a:r>
            <a:r>
              <a:rPr lang="en-US" sz="2400" b="1" i="1" u="sng" smtClean="0">
                <a:latin typeface="Cambria" pitchFamily="18" charset="0"/>
                <a:ea typeface="Cambria" panose="02040503050406030204" pitchFamily="18" charset="0"/>
              </a:rPr>
              <a:t>riches</a:t>
            </a:r>
            <a:r>
              <a:rPr lang="en-US" sz="2400" b="1" smtClean="0">
                <a:latin typeface="Cambria" pitchFamily="18" charset="0"/>
                <a:ea typeface="Cambria" panose="02040503050406030204" pitchFamily="18" charset="0"/>
              </a:rPr>
              <a:t>.”</a:t>
            </a:r>
            <a:endParaRPr lang="en-US" sz="2400" b="1">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36010621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1:4-7</a:t>
            </a:r>
            <a:endPar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8843" y="914400"/>
            <a:ext cx="8611722" cy="5878532"/>
          </a:xfrm>
          <a:prstGeom prst="rect">
            <a:avLst/>
          </a:prstGeom>
          <a:noFill/>
          <a:effectLst/>
        </p:spPr>
        <p:txBody>
          <a:bodyPr wrap="square" rtlCol="0">
            <a:spAutoFit/>
          </a:bodyPr>
          <a:lstStyle/>
          <a:p>
            <a:pPr indent="457200"/>
            <a:endParaRPr lang="en-US" sz="1000" b="1">
              <a:latin typeface="Cambria" panose="02040503050406030204" pitchFamily="18" charset="0"/>
              <a:ea typeface="Cambria" panose="02040503050406030204" pitchFamily="18" charset="0"/>
            </a:endParaRPr>
          </a:p>
          <a:p>
            <a:pPr indent="457200">
              <a:spcAft>
                <a:spcPts val="1200"/>
              </a:spcAft>
            </a:pPr>
            <a:r>
              <a:rPr lang="en-US" sz="2400" b="1" i="1" smtClean="0">
                <a:effectLst>
                  <a:outerShdw blurRad="38100" dist="38100" dir="2700000" algn="tl">
                    <a:srgbClr val="000000">
                      <a:alpha val="43137"/>
                    </a:srgbClr>
                  </a:outerShdw>
                </a:effectLst>
                <a:latin typeface="Cambria" pitchFamily="18" charset="0"/>
              </a:rPr>
              <a:t>Third </a:t>
            </a:r>
            <a:r>
              <a:rPr lang="en-US" sz="2400" b="1" smtClean="0">
                <a:latin typeface="Cambria" pitchFamily="18" charset="0"/>
              </a:rPr>
              <a:t>– </a:t>
            </a:r>
            <a:r>
              <a:rPr lang="en-US" sz="2400" b="1" i="1" smtClean="0">
                <a:latin typeface="Cambria" pitchFamily="18" charset="0"/>
              </a:rPr>
              <a:t>the Corinthians were securely established </a:t>
            </a:r>
            <a:r>
              <a:rPr lang="en-US" sz="2400" b="1" smtClean="0">
                <a:latin typeface="Cambria" pitchFamily="18" charset="0"/>
              </a:rPr>
              <a:t>(</a:t>
            </a:r>
            <a:r>
              <a:rPr lang="en-US" sz="2400" b="1" smtClean="0">
                <a:effectLst>
                  <a:outerShdw blurRad="38100" dist="38100" dir="2700000" algn="tl">
                    <a:srgbClr val="000000">
                      <a:alpha val="43137"/>
                    </a:srgbClr>
                  </a:outerShdw>
                </a:effectLst>
                <a:latin typeface="Cambria" pitchFamily="18" charset="0"/>
              </a:rPr>
              <a:t>1:6</a:t>
            </a:r>
            <a:r>
              <a:rPr lang="en-US" sz="2400" b="1" smtClean="0">
                <a:latin typeface="Cambria" pitchFamily="18" charset="0"/>
              </a:rPr>
              <a:t>).  Paul says, “the testimony concerning Christ was confirmed in you.”</a:t>
            </a:r>
          </a:p>
          <a:p>
            <a:pPr indent="457200">
              <a:spcAft>
                <a:spcPts val="1200"/>
              </a:spcAft>
            </a:pPr>
            <a:r>
              <a:rPr lang="en-US" sz="2400" b="1" smtClean="0">
                <a:latin typeface="Cambria" pitchFamily="18" charset="0"/>
              </a:rPr>
              <a:t>This word </a:t>
            </a:r>
            <a:r>
              <a:rPr lang="en-US" sz="2400" b="1" i="1" smtClean="0">
                <a:effectLst>
                  <a:outerShdw blurRad="38100" dist="38100" dir="2700000" algn="tl">
                    <a:srgbClr val="000000">
                      <a:alpha val="43137"/>
                    </a:srgbClr>
                  </a:outerShdw>
                </a:effectLst>
                <a:latin typeface="Cambria" pitchFamily="18" charset="0"/>
              </a:rPr>
              <a:t>confirmed</a:t>
            </a:r>
            <a:r>
              <a:rPr lang="en-US" sz="2400" b="1" smtClean="0">
                <a:latin typeface="Cambria" pitchFamily="18" charset="0"/>
              </a:rPr>
              <a:t>  means </a:t>
            </a:r>
            <a:r>
              <a:rPr lang="en-US" sz="2400" b="1" i="1" smtClean="0">
                <a:latin typeface="Cambria" pitchFamily="18" charset="0"/>
              </a:rPr>
              <a:t>“establish,” “made sure,”  “authenticated.”</a:t>
            </a:r>
            <a:r>
              <a:rPr lang="en-US" sz="2400" b="1" smtClean="0">
                <a:latin typeface="Cambria" pitchFamily="18" charset="0"/>
              </a:rPr>
              <a:t>  This is the same Greek word used in </a:t>
            </a:r>
            <a:r>
              <a:rPr lang="en-US" sz="2400" b="1" smtClean="0">
                <a:effectLst>
                  <a:outerShdw blurRad="38100" dist="38100" dir="2700000" algn="tl">
                    <a:srgbClr val="000000">
                      <a:alpha val="43137"/>
                    </a:srgbClr>
                  </a:outerShdw>
                </a:effectLst>
                <a:latin typeface="Cambria" pitchFamily="18" charset="0"/>
              </a:rPr>
              <a:t>Mark </a:t>
            </a:r>
            <a:r>
              <a:rPr lang="en-US" sz="2400" b="1">
                <a:effectLst>
                  <a:outerShdw blurRad="38100" dist="38100" dir="2700000" algn="tl">
                    <a:srgbClr val="000000">
                      <a:alpha val="43137"/>
                    </a:srgbClr>
                  </a:outerShdw>
                </a:effectLst>
                <a:latin typeface="Cambria" pitchFamily="18" charset="0"/>
              </a:rPr>
              <a:t>16:20</a:t>
            </a:r>
            <a:r>
              <a:rPr lang="en-US" sz="2400" b="1">
                <a:latin typeface="Cambria" pitchFamily="18" charset="0"/>
              </a:rPr>
              <a:t> and </a:t>
            </a:r>
            <a:r>
              <a:rPr lang="en-US" sz="2400" b="1">
                <a:effectLst>
                  <a:outerShdw blurRad="38100" dist="38100" dir="2700000" algn="tl">
                    <a:srgbClr val="000000">
                      <a:alpha val="43137"/>
                    </a:srgbClr>
                  </a:outerShdw>
                </a:effectLst>
                <a:latin typeface="Cambria" pitchFamily="18" charset="0"/>
              </a:rPr>
              <a:t>Hebrews 2:3</a:t>
            </a:r>
            <a:r>
              <a:rPr lang="en-US" sz="2400" b="1">
                <a:latin typeface="Cambria" pitchFamily="18" charset="0"/>
              </a:rPr>
              <a:t>,</a:t>
            </a:r>
            <a:r>
              <a:rPr lang="en-US" sz="2400" b="1" smtClean="0">
                <a:latin typeface="Cambria" pitchFamily="18" charset="0"/>
              </a:rPr>
              <a:t> in reference to the miraculous signs and wonders that God used to </a:t>
            </a:r>
            <a:r>
              <a:rPr lang="en-US" sz="2400" b="1" i="1" smtClean="0">
                <a:latin typeface="Cambria" pitchFamily="18" charset="0"/>
              </a:rPr>
              <a:t>confirm</a:t>
            </a:r>
            <a:r>
              <a:rPr lang="en-US" sz="2400" b="1" smtClean="0">
                <a:latin typeface="Cambria" pitchFamily="18" charset="0"/>
              </a:rPr>
              <a:t> the gospel preached by the apostles. </a:t>
            </a:r>
          </a:p>
          <a:p>
            <a:pPr indent="457200">
              <a:spcAft>
                <a:spcPts val="1200"/>
              </a:spcAft>
            </a:pPr>
            <a:r>
              <a:rPr lang="en-US" sz="2400" b="1" smtClean="0">
                <a:latin typeface="Cambria" pitchFamily="18" charset="0"/>
              </a:rPr>
              <a:t>Paul had spent a year and a half of his life establishing a firm foundation for their faith (</a:t>
            </a:r>
            <a:r>
              <a:rPr lang="en-US" sz="2400" b="1" smtClean="0">
                <a:effectLst>
                  <a:outerShdw blurRad="38100" dist="38100" dir="2700000" algn="tl">
                    <a:srgbClr val="000000">
                      <a:alpha val="43137"/>
                    </a:srgbClr>
                  </a:outerShdw>
                </a:effectLst>
                <a:latin typeface="Cambria" pitchFamily="18" charset="0"/>
              </a:rPr>
              <a:t>1 Cor.3:10</a:t>
            </a:r>
            <a:r>
              <a:rPr lang="en-US" sz="2400" b="1" smtClean="0">
                <a:latin typeface="Cambria" pitchFamily="18" charset="0"/>
              </a:rPr>
              <a:t>). </a:t>
            </a:r>
          </a:p>
          <a:p>
            <a:pPr indent="457200">
              <a:spcAft>
                <a:spcPts val="1200"/>
              </a:spcAft>
            </a:pPr>
            <a:r>
              <a:rPr lang="en-US" sz="2400" b="1" smtClean="0">
                <a:latin typeface="Cambria" pitchFamily="18" charset="0"/>
              </a:rPr>
              <a:t>The real tragedy of Corinth is, it’s not as if they had never heard the apostolic testimony concerning Jesus Christ.  They had heard it from Paul and he had personally authenticated the earlier soundness of their faith.</a:t>
            </a:r>
            <a:endParaRPr lang="en-US" sz="2400" b="1" i="1">
              <a:effectLst>
                <a:outerShdw blurRad="38100" dist="38100" dir="2700000" algn="tl">
                  <a:srgbClr val="000000">
                    <a:alpha val="43137"/>
                  </a:srgbClr>
                </a:outerShdw>
              </a:effectLst>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27597339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1:4-7</a:t>
            </a:r>
            <a:endPar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8843" y="1082063"/>
            <a:ext cx="8611722" cy="4401205"/>
          </a:xfrm>
          <a:prstGeom prst="rect">
            <a:avLst/>
          </a:prstGeom>
          <a:noFill/>
          <a:effectLst/>
        </p:spPr>
        <p:txBody>
          <a:bodyPr wrap="square" rtlCol="0">
            <a:spAutoFit/>
          </a:bodyPr>
          <a:lstStyle/>
          <a:p>
            <a:pPr indent="457200"/>
            <a:endParaRPr lang="en-US" sz="1000" b="1">
              <a:latin typeface="Cambria" panose="02040503050406030204" pitchFamily="18" charset="0"/>
              <a:ea typeface="Cambria" panose="02040503050406030204" pitchFamily="18" charset="0"/>
            </a:endParaRPr>
          </a:p>
          <a:p>
            <a:pPr indent="457200">
              <a:spcAft>
                <a:spcPts val="1200"/>
              </a:spcAft>
            </a:pPr>
            <a:r>
              <a:rPr lang="en-US" sz="2400" b="1" i="1" smtClean="0">
                <a:effectLst>
                  <a:outerShdw blurRad="38100" dist="38100" dir="2700000" algn="tl">
                    <a:srgbClr val="000000">
                      <a:alpha val="43137"/>
                    </a:srgbClr>
                  </a:outerShdw>
                </a:effectLst>
                <a:latin typeface="Cambria" pitchFamily="18" charset="0"/>
              </a:rPr>
              <a:t>Fourth </a:t>
            </a:r>
            <a:r>
              <a:rPr lang="en-US" sz="2400" b="1" smtClean="0">
                <a:latin typeface="Cambria" pitchFamily="18" charset="0"/>
              </a:rPr>
              <a:t>– </a:t>
            </a:r>
            <a:r>
              <a:rPr lang="en-US" sz="2400" b="1" i="1" smtClean="0">
                <a:latin typeface="Cambria" pitchFamily="18" charset="0"/>
              </a:rPr>
              <a:t>the Corinthians were spiritually gifted </a:t>
            </a:r>
            <a:r>
              <a:rPr lang="en-US" sz="2400" b="1" smtClean="0">
                <a:latin typeface="Cambria" pitchFamily="18" charset="0"/>
              </a:rPr>
              <a:t>(</a:t>
            </a:r>
            <a:r>
              <a:rPr lang="en-US" sz="2400" b="1" smtClean="0">
                <a:effectLst>
                  <a:outerShdw blurRad="38100" dist="38100" dir="2700000" algn="tl">
                    <a:srgbClr val="000000">
                      <a:alpha val="43137"/>
                    </a:srgbClr>
                  </a:outerShdw>
                </a:effectLst>
                <a:latin typeface="Cambria" pitchFamily="18" charset="0"/>
              </a:rPr>
              <a:t>1:7</a:t>
            </a:r>
            <a:r>
              <a:rPr lang="en-US" sz="2400" b="1" smtClean="0">
                <a:latin typeface="Cambria" pitchFamily="18" charset="0"/>
              </a:rPr>
              <a:t>).              At the beginning of this verse Paul say … </a:t>
            </a:r>
            <a:r>
              <a:rPr lang="en-US" sz="2400" b="1" i="1" smtClean="0">
                <a:latin typeface="Cambria" pitchFamily="18" charset="0"/>
              </a:rPr>
              <a:t>“so that”</a:t>
            </a:r>
            <a:r>
              <a:rPr lang="en-US" sz="2400" b="1" smtClean="0">
                <a:latin typeface="Cambria" pitchFamily="18" charset="0"/>
              </a:rPr>
              <a:t> referring to the results of the previous verse. </a:t>
            </a:r>
          </a:p>
          <a:p>
            <a:pPr indent="457200">
              <a:spcAft>
                <a:spcPts val="1200"/>
              </a:spcAft>
            </a:pPr>
            <a:r>
              <a:rPr lang="en-US" sz="2400" b="1" i="1" smtClean="0">
                <a:latin typeface="Cambria" pitchFamily="18" charset="0"/>
              </a:rPr>
              <a:t>“</a:t>
            </a:r>
            <a:r>
              <a:rPr lang="en-US" sz="2400" b="1" i="1" smtClean="0">
                <a:effectLst>
                  <a:outerShdw blurRad="38100" dist="38100" dir="2700000" algn="tl">
                    <a:srgbClr val="000000">
                      <a:alpha val="43137"/>
                    </a:srgbClr>
                  </a:outerShdw>
                </a:effectLst>
                <a:latin typeface="Cambria" pitchFamily="18" charset="0"/>
              </a:rPr>
              <a:t>So that you come short in no gift</a:t>
            </a:r>
            <a:r>
              <a:rPr lang="en-US" sz="2400" b="1" i="1" smtClean="0">
                <a:latin typeface="Cambria" pitchFamily="18" charset="0"/>
              </a:rPr>
              <a:t>”</a:t>
            </a:r>
            <a:r>
              <a:rPr lang="en-US" sz="2400" b="1" smtClean="0">
                <a:latin typeface="Cambria" pitchFamily="18" charset="0"/>
              </a:rPr>
              <a:t> (</a:t>
            </a:r>
            <a:r>
              <a:rPr lang="en-US" sz="2400" b="1" smtClean="0">
                <a:effectLst>
                  <a:outerShdw blurRad="38100" dist="38100" dir="2700000" algn="tl">
                    <a:srgbClr val="000000">
                      <a:alpha val="43137"/>
                    </a:srgbClr>
                  </a:outerShdw>
                </a:effectLst>
                <a:latin typeface="Cambria" pitchFamily="18" charset="0"/>
              </a:rPr>
              <a:t>1:7</a:t>
            </a:r>
            <a:r>
              <a:rPr lang="en-US" sz="2400" b="1" smtClean="0">
                <a:latin typeface="Cambria" pitchFamily="18" charset="0"/>
              </a:rPr>
              <a:t>).</a:t>
            </a:r>
          </a:p>
          <a:p>
            <a:pPr indent="457200">
              <a:spcAft>
                <a:spcPts val="1200"/>
              </a:spcAft>
            </a:pPr>
            <a:r>
              <a:rPr lang="en-US" sz="2400" b="1" smtClean="0">
                <a:latin typeface="Cambria" pitchFamily="18" charset="0"/>
              </a:rPr>
              <a:t>As a result of the Corinthians genuine saving faith, they did not lack any spiritual gifts.  That must have been something to behold!</a:t>
            </a:r>
          </a:p>
          <a:p>
            <a:pPr indent="457200">
              <a:spcAft>
                <a:spcPts val="1200"/>
              </a:spcAft>
            </a:pPr>
            <a:r>
              <a:rPr lang="en-US" sz="2400" b="1" smtClean="0">
                <a:latin typeface="Cambria" pitchFamily="18" charset="0"/>
              </a:rPr>
              <a:t>Not a single gift was absent, and the positive tone of this section suggests that they had at times been exercising those gifts properly.</a:t>
            </a:r>
          </a:p>
        </p:txBody>
      </p:sp>
    </p:spTree>
    <p:extLst>
      <p:ext uri="{BB962C8B-B14F-4D97-AF65-F5344CB8AC3E}">
        <p14:creationId xmlns:p14="http://schemas.microsoft.com/office/powerpoint/2010/main" xmlns="" val="26580407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1:4-7</a:t>
            </a:r>
            <a:endPar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8843" y="1143000"/>
            <a:ext cx="8611722" cy="5293757"/>
          </a:xfrm>
          <a:prstGeom prst="rect">
            <a:avLst/>
          </a:prstGeom>
          <a:noFill/>
          <a:effectLst/>
        </p:spPr>
        <p:txBody>
          <a:bodyPr wrap="square" rtlCol="0">
            <a:spAutoFit/>
          </a:bodyPr>
          <a:lstStyle/>
          <a:p>
            <a:pPr indent="457200"/>
            <a:endParaRPr lang="en-US" sz="1000" b="1">
              <a:latin typeface="Cambria" panose="02040503050406030204" pitchFamily="18" charset="0"/>
              <a:ea typeface="Cambria" panose="02040503050406030204" pitchFamily="18" charset="0"/>
            </a:endParaRPr>
          </a:p>
          <a:p>
            <a:pPr indent="457200">
              <a:spcAft>
                <a:spcPts val="1200"/>
              </a:spcAft>
            </a:pPr>
            <a:r>
              <a:rPr lang="en-US" sz="2400" b="1" i="1" smtClean="0">
                <a:effectLst>
                  <a:outerShdw blurRad="38100" dist="38100" dir="2700000" algn="tl">
                    <a:srgbClr val="000000">
                      <a:alpha val="43137"/>
                    </a:srgbClr>
                  </a:outerShdw>
                </a:effectLst>
                <a:latin typeface="Cambria" pitchFamily="18" charset="0"/>
              </a:rPr>
              <a:t>Fifth </a:t>
            </a:r>
            <a:r>
              <a:rPr lang="en-US" sz="2400" b="1" smtClean="0">
                <a:latin typeface="Cambria" pitchFamily="18" charset="0"/>
              </a:rPr>
              <a:t>– </a:t>
            </a:r>
            <a:r>
              <a:rPr lang="en-US" sz="2400" b="1" i="1" smtClean="0">
                <a:latin typeface="Cambria" pitchFamily="18" charset="0"/>
              </a:rPr>
              <a:t>the Corinthians were prophetically alert </a:t>
            </a:r>
            <a:r>
              <a:rPr lang="en-US" sz="2400" b="1" smtClean="0">
                <a:latin typeface="Cambria" pitchFamily="18" charset="0"/>
              </a:rPr>
              <a:t>(</a:t>
            </a:r>
            <a:r>
              <a:rPr lang="en-US" sz="2400" b="1" smtClean="0">
                <a:effectLst>
                  <a:outerShdw blurRad="38100" dist="38100" dir="2700000" algn="tl">
                    <a:srgbClr val="000000">
                      <a:alpha val="43137"/>
                    </a:srgbClr>
                  </a:outerShdw>
                </a:effectLst>
                <a:latin typeface="Cambria" pitchFamily="18" charset="0"/>
              </a:rPr>
              <a:t>1:7</a:t>
            </a:r>
            <a:r>
              <a:rPr lang="en-US" sz="2400" b="1" smtClean="0">
                <a:latin typeface="Cambria" pitchFamily="18" charset="0"/>
              </a:rPr>
              <a:t>).       As they exercised their spiritual gifts, Paul says they …</a:t>
            </a:r>
          </a:p>
          <a:p>
            <a:pPr indent="457200">
              <a:spcAft>
                <a:spcPts val="1200"/>
              </a:spcAft>
            </a:pPr>
            <a:r>
              <a:rPr lang="en-US" sz="2400" b="1" i="1" smtClean="0">
                <a:latin typeface="Cambria" pitchFamily="18" charset="0"/>
              </a:rPr>
              <a:t> “</a:t>
            </a:r>
            <a:r>
              <a:rPr lang="en-US" sz="2400" b="1" i="1" smtClean="0">
                <a:effectLst>
                  <a:outerShdw blurRad="38100" dist="38100" dir="2700000" algn="tl">
                    <a:srgbClr val="000000">
                      <a:alpha val="43137"/>
                    </a:srgbClr>
                  </a:outerShdw>
                </a:effectLst>
                <a:latin typeface="Cambria" pitchFamily="18" charset="0"/>
              </a:rPr>
              <a:t>awaiting eagerly the revelation of our Lord Jesus Christ</a:t>
            </a:r>
            <a:r>
              <a:rPr lang="en-US" sz="2400" b="1" i="1" smtClean="0">
                <a:latin typeface="Cambria" pitchFamily="18" charset="0"/>
              </a:rPr>
              <a:t>”</a:t>
            </a:r>
            <a:r>
              <a:rPr lang="en-US" sz="2400" b="1" smtClean="0">
                <a:latin typeface="Cambria" pitchFamily="18" charset="0"/>
              </a:rPr>
              <a:t> (</a:t>
            </a:r>
            <a:r>
              <a:rPr lang="en-US" sz="2400" b="1" smtClean="0">
                <a:effectLst>
                  <a:outerShdw blurRad="38100" dist="38100" dir="2700000" algn="tl">
                    <a:srgbClr val="000000">
                      <a:alpha val="43137"/>
                    </a:srgbClr>
                  </a:outerShdw>
                </a:effectLst>
                <a:latin typeface="Cambria" pitchFamily="18" charset="0"/>
              </a:rPr>
              <a:t>1:7</a:t>
            </a:r>
            <a:r>
              <a:rPr lang="en-US" sz="2400" b="1" smtClean="0">
                <a:latin typeface="Cambria" pitchFamily="18" charset="0"/>
              </a:rPr>
              <a:t>)</a:t>
            </a:r>
          </a:p>
          <a:p>
            <a:pPr indent="457200">
              <a:spcAft>
                <a:spcPts val="1200"/>
              </a:spcAft>
            </a:pPr>
            <a:r>
              <a:rPr lang="en-US" sz="2400" b="1" smtClean="0">
                <a:latin typeface="Cambria" pitchFamily="18" charset="0"/>
              </a:rPr>
              <a:t>They knew Christ’s coming could occur at any moment, so they were engaged in an urgent ministry in light of that prophetic reality.</a:t>
            </a:r>
          </a:p>
          <a:p>
            <a:pPr indent="457200">
              <a:spcAft>
                <a:spcPts val="1200"/>
              </a:spcAft>
            </a:pPr>
            <a:r>
              <a:rPr lang="en-US" sz="2400" b="1" smtClean="0">
                <a:latin typeface="Cambria" pitchFamily="18" charset="0"/>
              </a:rPr>
              <a:t>Because eternity drew nearer every day, they lived in earnest anticipation of that moment when they would see His face (</a:t>
            </a:r>
            <a:r>
              <a:rPr lang="en-US" sz="2400" b="1" smtClean="0">
                <a:effectLst>
                  <a:outerShdw blurRad="38100" dist="38100" dir="2700000" algn="tl">
                    <a:srgbClr val="000000">
                      <a:alpha val="43137"/>
                    </a:srgbClr>
                  </a:outerShdw>
                </a:effectLst>
                <a:latin typeface="Cambria" pitchFamily="18" charset="0"/>
              </a:rPr>
              <a:t>Rom. 8:19, 23</a:t>
            </a:r>
            <a:r>
              <a:rPr lang="en-US" sz="2400" b="1" smtClean="0">
                <a:latin typeface="Cambria" pitchFamily="18" charset="0"/>
              </a:rPr>
              <a:t>; </a:t>
            </a:r>
            <a:r>
              <a:rPr lang="en-US" sz="2400" b="1" smtClean="0">
                <a:effectLst>
                  <a:outerShdw blurRad="38100" dist="38100" dir="2700000" algn="tl">
                    <a:srgbClr val="000000">
                      <a:alpha val="43137"/>
                    </a:srgbClr>
                  </a:outerShdw>
                </a:effectLst>
                <a:latin typeface="Cambria" pitchFamily="18" charset="0"/>
              </a:rPr>
              <a:t>Phil. 3:20</a:t>
            </a:r>
            <a:r>
              <a:rPr lang="en-US" sz="2400" b="1" smtClean="0">
                <a:latin typeface="Cambria" pitchFamily="18" charset="0"/>
              </a:rPr>
              <a:t>).</a:t>
            </a:r>
          </a:p>
          <a:p>
            <a:pPr indent="457200">
              <a:spcAft>
                <a:spcPts val="1200"/>
              </a:spcAft>
            </a:pPr>
            <a:r>
              <a:rPr lang="en-US" sz="2400" b="1" smtClean="0">
                <a:latin typeface="Cambria" panose="02040503050406030204" pitchFamily="18" charset="0"/>
                <a:ea typeface="Cambria" panose="02040503050406030204" pitchFamily="18" charset="0"/>
              </a:rPr>
              <a:t>Paul acknowledges that he is grateful for these </a:t>
            </a:r>
            <a:r>
              <a:rPr lang="en-US" sz="2400" b="1" i="1" u="sng">
                <a:latin typeface="Cambria" panose="02040503050406030204" pitchFamily="18" charset="0"/>
                <a:ea typeface="Cambria" panose="02040503050406030204" pitchFamily="18" charset="0"/>
              </a:rPr>
              <a:t>five</a:t>
            </a:r>
            <a:r>
              <a:rPr lang="en-US" sz="2400" b="1">
                <a:latin typeface="Cambria" panose="02040503050406030204" pitchFamily="18" charset="0"/>
                <a:ea typeface="Cambria" panose="02040503050406030204" pitchFamily="18" charset="0"/>
              </a:rPr>
              <a:t> </a:t>
            </a:r>
            <a:r>
              <a:rPr lang="en-US" sz="2400" b="1" i="1" u="sng">
                <a:latin typeface="Cambria" panose="02040503050406030204" pitchFamily="18" charset="0"/>
                <a:ea typeface="Cambria" panose="02040503050406030204" pitchFamily="18" charset="0"/>
              </a:rPr>
              <a:t>things</a:t>
            </a:r>
            <a:r>
              <a:rPr lang="en-US" sz="2400" b="1" smtClean="0">
                <a:latin typeface="Cambria" panose="02040503050406030204" pitchFamily="18" charset="0"/>
                <a:ea typeface="Cambria" panose="02040503050406030204" pitchFamily="18" charset="0"/>
              </a:rPr>
              <a:t> in the Corinthian Church. </a:t>
            </a:r>
            <a:endParaRPr lang="en-US" sz="2400" b="1" smtClean="0">
              <a:latin typeface="Cambria" pitchFamily="18" charset="0"/>
            </a:endParaRPr>
          </a:p>
        </p:txBody>
      </p:sp>
    </p:spTree>
    <p:extLst>
      <p:ext uri="{BB962C8B-B14F-4D97-AF65-F5344CB8AC3E}">
        <p14:creationId xmlns:p14="http://schemas.microsoft.com/office/powerpoint/2010/main" xmlns="" val="26054785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3764" y="1295400"/>
            <a:ext cx="8601635" cy="243143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i="1" baseline="30000">
                <a:effectLst>
                  <a:outerShdw blurRad="38100" dist="38100" dir="2700000" algn="tl">
                    <a:srgbClr val="000000">
                      <a:alpha val="43137"/>
                    </a:srgbClr>
                  </a:outerShdw>
                </a:effectLst>
                <a:latin typeface="Georgia" panose="02040502050405020303" pitchFamily="18" charset="0"/>
              </a:rPr>
              <a:t>8 </a:t>
            </a:r>
            <a:r>
              <a:rPr lang="en-US" sz="2800" i="1">
                <a:latin typeface="Georgia" panose="02040502050405020303" pitchFamily="18" charset="0"/>
              </a:rPr>
              <a:t>who will also confirm you to the end, that you may be blameless in the day of our Lord Jesus Christ.  </a:t>
            </a:r>
            <a:r>
              <a:rPr lang="en-US" sz="2800" i="1" baseline="30000">
                <a:effectLst>
                  <a:outerShdw blurRad="38100" dist="38100" dir="2700000" algn="tl">
                    <a:srgbClr val="000000">
                      <a:alpha val="43137"/>
                    </a:srgbClr>
                  </a:outerShdw>
                </a:effectLst>
                <a:latin typeface="Georgia" panose="02040502050405020303" pitchFamily="18" charset="0"/>
              </a:rPr>
              <a:t>9</a:t>
            </a:r>
            <a:r>
              <a:rPr lang="en-US" sz="2800" i="1" baseline="30000">
                <a:latin typeface="Georgia" panose="02040502050405020303" pitchFamily="18" charset="0"/>
              </a:rPr>
              <a:t> </a:t>
            </a:r>
            <a:r>
              <a:rPr lang="en-US" sz="2800" i="1">
                <a:latin typeface="Georgia" panose="02040502050405020303" pitchFamily="18" charset="0"/>
              </a:rPr>
              <a:t>God is faithful, by whom you were called into the fellowship of His Son, Jesus Christ our Lord</a:t>
            </a:r>
            <a:r>
              <a:rPr lang="en-US" sz="2800" i="1" smtClean="0">
                <a:latin typeface="Georgia" panose="02040502050405020303" pitchFamily="18" charset="0"/>
              </a:rPr>
              <a:t>.</a:t>
            </a:r>
            <a:endParaRPr lang="en-US" sz="2800" i="1">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1:8-9</a:t>
            </a:r>
            <a:endPar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6312729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1:4-7</a:t>
            </a:r>
            <a:endPar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8842" y="979468"/>
            <a:ext cx="8755157" cy="5878532"/>
          </a:xfrm>
          <a:prstGeom prst="rect">
            <a:avLst/>
          </a:prstGeom>
          <a:noFill/>
          <a:effectLst/>
        </p:spPr>
        <p:txBody>
          <a:bodyPr wrap="square" rtlCol="0">
            <a:spAutoFit/>
          </a:bodyPr>
          <a:lstStyle/>
          <a:p>
            <a:pPr indent="457200"/>
            <a:endParaRPr lang="en-US" sz="10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1:8-9</a:t>
            </a:r>
            <a:r>
              <a:rPr lang="en-US" sz="2400" b="1" dirty="0" smtClean="0">
                <a:latin typeface="Cambria" pitchFamily="18" charset="0"/>
              </a:rPr>
              <a:t>, Paul mentions</a:t>
            </a:r>
            <a:r>
              <a:rPr lang="en-US" sz="2400" b="1" dirty="0">
                <a:latin typeface="Cambria" pitchFamily="18" charset="0"/>
              </a:rPr>
              <a:t> </a:t>
            </a:r>
            <a:r>
              <a:rPr lang="en-US" sz="2400" b="1" i="1" u="sng" dirty="0">
                <a:latin typeface="Cambria" pitchFamily="18" charset="0"/>
              </a:rPr>
              <a:t>two</a:t>
            </a:r>
            <a:r>
              <a:rPr lang="en-US" sz="2400" b="1" dirty="0">
                <a:latin typeface="Cambria" pitchFamily="18" charset="0"/>
              </a:rPr>
              <a:t> </a:t>
            </a:r>
            <a:r>
              <a:rPr lang="en-US" sz="2400" b="1" i="1" u="sng" dirty="0">
                <a:latin typeface="Cambria" pitchFamily="18" charset="0"/>
              </a:rPr>
              <a:t>rewards</a:t>
            </a:r>
            <a:r>
              <a:rPr lang="en-US" sz="2400" b="1" dirty="0">
                <a:latin typeface="Cambria" pitchFamily="18" charset="0"/>
              </a:rPr>
              <a:t> that </a:t>
            </a:r>
            <a:r>
              <a:rPr lang="en-US" sz="2400" b="1" dirty="0" smtClean="0">
                <a:latin typeface="Cambria" pitchFamily="18" charset="0"/>
              </a:rPr>
              <a:t>characterized the kind of vitality found in the Corinthian church.</a:t>
            </a:r>
            <a:endParaRPr lang="en-US" sz="2400" b="1" dirty="0">
              <a:latin typeface="Cambria" pitchFamily="18" charset="0"/>
            </a:endParaRPr>
          </a:p>
          <a:p>
            <a:pPr indent="457200">
              <a:spcAft>
                <a:spcPts val="600"/>
              </a:spcAft>
            </a:pPr>
            <a:r>
              <a:rPr lang="en-US" sz="2400" b="1" dirty="0" smtClean="0">
                <a:latin typeface="Cambria" pitchFamily="18" charset="0"/>
              </a:rPr>
              <a:t>The </a:t>
            </a:r>
            <a:r>
              <a:rPr lang="en-US" sz="2400" b="1" i="1" dirty="0" smtClean="0">
                <a:effectLst>
                  <a:outerShdw blurRad="38100" dist="38100" dir="2700000" algn="tl">
                    <a:srgbClr val="000000">
                      <a:alpha val="43137"/>
                    </a:srgbClr>
                  </a:outerShdw>
                </a:effectLst>
                <a:latin typeface="Cambria" pitchFamily="18" charset="0"/>
              </a:rPr>
              <a:t>first reward </a:t>
            </a:r>
            <a:r>
              <a:rPr lang="en-US" sz="2400" b="1" dirty="0" smtClean="0">
                <a:latin typeface="Cambria" pitchFamily="18" charset="0"/>
              </a:rPr>
              <a:t>deals with the believer’s future:  it says </a:t>
            </a:r>
            <a:r>
              <a:rPr lang="en-US" sz="2400" b="1" dirty="0">
                <a:latin typeface="Cambria" pitchFamily="18" charset="0"/>
              </a:rPr>
              <a:t>Christ </a:t>
            </a:r>
            <a:r>
              <a:rPr lang="en-US" sz="2400" b="1" i="1" dirty="0" smtClean="0">
                <a:latin typeface="Cambria" pitchFamily="18" charset="0"/>
              </a:rPr>
              <a:t>“will also confirm you to the end, blameless in the day  of our lord Jesus Christ”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1:8</a:t>
            </a:r>
            <a:r>
              <a:rPr lang="en-US" sz="2400" b="1" dirty="0" smtClean="0">
                <a:latin typeface="Cambria" pitchFamily="18" charset="0"/>
              </a:rPr>
              <a:t>). </a:t>
            </a:r>
          </a:p>
          <a:p>
            <a:pPr indent="457200">
              <a:spcAft>
                <a:spcPts val="600"/>
              </a:spcAft>
            </a:pPr>
            <a:r>
              <a:rPr lang="en-US" sz="2400" b="1" dirty="0" smtClean="0">
                <a:latin typeface="Cambria" pitchFamily="18" charset="0"/>
              </a:rPr>
              <a:t>Despite our current status as relenting sinners, in eternity we will be </a:t>
            </a:r>
            <a:r>
              <a:rPr lang="en-US" sz="2400" b="1" i="1" dirty="0" smtClean="0">
                <a:effectLst>
                  <a:outerShdw blurRad="38100" dist="38100" dir="2700000" algn="tl">
                    <a:srgbClr val="000000">
                      <a:alpha val="43137"/>
                    </a:srgbClr>
                  </a:outerShdw>
                </a:effectLst>
                <a:latin typeface="Cambria" pitchFamily="18" charset="0"/>
              </a:rPr>
              <a:t>blameless</a:t>
            </a:r>
            <a:r>
              <a:rPr lang="en-US" sz="2400" b="1" dirty="0" smtClean="0">
                <a:latin typeface="Cambria" pitchFamily="18" charset="0"/>
              </a:rPr>
              <a:t>.  The word means to be </a:t>
            </a:r>
            <a:r>
              <a:rPr lang="en-US" sz="2400" b="1" i="1" dirty="0" smtClean="0">
                <a:latin typeface="Cambria" pitchFamily="18" charset="0"/>
              </a:rPr>
              <a:t>beyond accusation</a:t>
            </a:r>
            <a:r>
              <a:rPr lang="en-US" sz="2400" b="1" dirty="0" smtClean="0">
                <a:latin typeface="Cambria" pitchFamily="18" charset="0"/>
              </a:rPr>
              <a:t>.  This will occur </a:t>
            </a:r>
            <a:r>
              <a:rPr lang="en-US" sz="2400" b="1" i="1" dirty="0" smtClean="0">
                <a:latin typeface="Cambria" pitchFamily="18" charset="0"/>
              </a:rPr>
              <a:t>“in the day”</a:t>
            </a:r>
            <a:r>
              <a:rPr lang="en-US" sz="2400" b="1" dirty="0" smtClean="0">
                <a:latin typeface="Cambria" pitchFamily="18" charset="0"/>
              </a:rPr>
              <a:t> Christ returns – that is, at the very time of His coming.</a:t>
            </a:r>
          </a:p>
          <a:p>
            <a:pPr indent="457200">
              <a:spcAft>
                <a:spcPts val="1200"/>
              </a:spcAft>
            </a:pPr>
            <a:r>
              <a:rPr lang="en-US" sz="2400" b="1" dirty="0" smtClean="0">
                <a:latin typeface="Cambria" pitchFamily="18" charset="0"/>
              </a:rPr>
              <a:t>And it will coincide with the our resurrection, when our earthly bodies, subject to sin, suffering, and death, will be miraculously transformed into perfect immortal bodies like Christ’s resurrection body (</a:t>
            </a:r>
            <a:r>
              <a:rPr lang="en-US" sz="2400" b="1" dirty="0" smtClean="0">
                <a:effectLst>
                  <a:outerShdw blurRad="38100" dist="38100" dir="2700000" algn="tl">
                    <a:srgbClr val="000000">
                      <a:alpha val="43137"/>
                    </a:srgbClr>
                  </a:outerShdw>
                </a:effectLst>
                <a:latin typeface="Cambria" pitchFamily="18" charset="0"/>
              </a:rPr>
              <a:t>Phil.3:21</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1Thes.4:16-17</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1Cor. 15:51-54</a:t>
            </a:r>
            <a:r>
              <a:rPr lang="en-US" sz="2400" b="1" dirty="0" smtClean="0">
                <a:latin typeface="Cambria" pitchFamily="18" charset="0"/>
              </a:rPr>
              <a:t>). </a:t>
            </a:r>
          </a:p>
        </p:txBody>
      </p:sp>
    </p:spTree>
    <p:extLst>
      <p:ext uri="{BB962C8B-B14F-4D97-AF65-F5344CB8AC3E}">
        <p14:creationId xmlns:p14="http://schemas.microsoft.com/office/powerpoint/2010/main" xmlns="" val="36557163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1:4-7</a:t>
            </a:r>
            <a:endPar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8843" y="914400"/>
            <a:ext cx="8611722" cy="5878532"/>
          </a:xfrm>
          <a:prstGeom prst="rect">
            <a:avLst/>
          </a:prstGeom>
          <a:noFill/>
          <a:effectLst/>
        </p:spPr>
        <p:txBody>
          <a:bodyPr wrap="square" rtlCol="0">
            <a:spAutoFit/>
          </a:bodyPr>
          <a:lstStyle/>
          <a:p>
            <a:pPr indent="457200"/>
            <a:endParaRPr lang="en-US" sz="1000" b="1">
              <a:latin typeface="Cambria" panose="02040503050406030204" pitchFamily="18" charset="0"/>
              <a:ea typeface="Cambria" panose="02040503050406030204" pitchFamily="18" charset="0"/>
            </a:endParaRPr>
          </a:p>
          <a:p>
            <a:pPr indent="457200">
              <a:spcAft>
                <a:spcPts val="1200"/>
              </a:spcAft>
            </a:pPr>
            <a:r>
              <a:rPr lang="en-US" sz="2400" b="1" smtClean="0">
                <a:latin typeface="Cambria" pitchFamily="18" charset="0"/>
              </a:rPr>
              <a:t>In our new, glorified state, nobody in heaven or in hell will be able to hold anything over our heads.  We will be </a:t>
            </a:r>
            <a:r>
              <a:rPr lang="en-US" sz="2400" b="1" i="1" u="sng" smtClean="0">
                <a:latin typeface="Cambria" pitchFamily="18" charset="0"/>
              </a:rPr>
              <a:t>perfect </a:t>
            </a:r>
            <a:r>
              <a:rPr lang="en-US" sz="2400" b="1" smtClean="0">
                <a:latin typeface="Cambria" pitchFamily="18" charset="0"/>
              </a:rPr>
              <a:t>and </a:t>
            </a:r>
            <a:r>
              <a:rPr lang="en-US" sz="2400" b="1" i="1" u="sng" smtClean="0">
                <a:latin typeface="Cambria" pitchFamily="18" charset="0"/>
              </a:rPr>
              <a:t>blameless</a:t>
            </a:r>
            <a:r>
              <a:rPr lang="en-US" sz="2400" b="1" smtClean="0">
                <a:latin typeface="Cambria" pitchFamily="18" charset="0"/>
              </a:rPr>
              <a:t> before Him (</a:t>
            </a:r>
            <a:r>
              <a:rPr lang="en-US" sz="2400" b="1" smtClean="0">
                <a:effectLst>
                  <a:outerShdw blurRad="38100" dist="38100" dir="2700000" algn="tl">
                    <a:srgbClr val="000000">
                      <a:alpha val="43137"/>
                    </a:srgbClr>
                  </a:outerShdw>
                </a:effectLst>
                <a:latin typeface="Cambria" pitchFamily="18" charset="0"/>
              </a:rPr>
              <a:t>Jude 1:24</a:t>
            </a:r>
            <a:r>
              <a:rPr lang="en-US" sz="2400" b="1" smtClean="0">
                <a:latin typeface="Cambria" pitchFamily="18" charset="0"/>
              </a:rPr>
              <a:t>). </a:t>
            </a:r>
          </a:p>
          <a:p>
            <a:pPr indent="457200">
              <a:spcAft>
                <a:spcPts val="1200"/>
              </a:spcAft>
            </a:pPr>
            <a:r>
              <a:rPr lang="en-US" sz="2400" b="1" smtClean="0">
                <a:latin typeface="Cambria" pitchFamily="18" charset="0"/>
              </a:rPr>
              <a:t>As we wait eagerly for that glorious day, we can enjoy our blessings in the here and now: </a:t>
            </a:r>
            <a:r>
              <a:rPr lang="en-US" sz="2400" b="1" i="1" smtClean="0">
                <a:latin typeface="Cambria" pitchFamily="18" charset="0"/>
              </a:rPr>
              <a:t>“God is faithful, by whom you were called into the fellowship of His Son Christ Jesus our Lord”</a:t>
            </a:r>
            <a:r>
              <a:rPr lang="en-US" sz="2400" b="1" smtClean="0">
                <a:latin typeface="Cambria" pitchFamily="18" charset="0"/>
              </a:rPr>
              <a:t> (</a:t>
            </a:r>
            <a:r>
              <a:rPr lang="en-US" sz="2400" b="1" smtClean="0">
                <a:effectLst>
                  <a:outerShdw blurRad="38100" dist="38100" dir="2700000" algn="tl">
                    <a:srgbClr val="000000">
                      <a:alpha val="43137"/>
                    </a:srgbClr>
                  </a:outerShdw>
                </a:effectLst>
                <a:latin typeface="Cambria" pitchFamily="18" charset="0"/>
              </a:rPr>
              <a:t>1:9</a:t>
            </a:r>
            <a:r>
              <a:rPr lang="en-US" sz="2400" b="1" smtClean="0">
                <a:latin typeface="Cambria" pitchFamily="18" charset="0"/>
              </a:rPr>
              <a:t>).</a:t>
            </a:r>
          </a:p>
          <a:p>
            <a:pPr indent="457200">
              <a:spcAft>
                <a:spcPts val="1200"/>
              </a:spcAft>
            </a:pPr>
            <a:r>
              <a:rPr lang="en-US" sz="2400" b="1" smtClean="0">
                <a:latin typeface="Cambria" pitchFamily="18" charset="0"/>
              </a:rPr>
              <a:t>Based solely on His sovereign grace (</a:t>
            </a:r>
            <a:r>
              <a:rPr lang="en-US" sz="2400" b="1" smtClean="0">
                <a:effectLst>
                  <a:outerShdw blurRad="38100" dist="38100" dir="2700000" algn="tl">
                    <a:srgbClr val="000000">
                      <a:alpha val="43137"/>
                    </a:srgbClr>
                  </a:outerShdw>
                </a:effectLst>
                <a:latin typeface="Cambria" pitchFamily="18" charset="0"/>
              </a:rPr>
              <a:t>Eph. 2:8-9</a:t>
            </a:r>
            <a:r>
              <a:rPr lang="en-US" sz="2400" b="1" smtClean="0">
                <a:latin typeface="Cambria" pitchFamily="18" charset="0"/>
              </a:rPr>
              <a:t>), God called us into an eternal relationship with Christ that began the moment we first believed. </a:t>
            </a:r>
          </a:p>
          <a:p>
            <a:pPr indent="457200">
              <a:spcAft>
                <a:spcPts val="1200"/>
              </a:spcAft>
            </a:pPr>
            <a:r>
              <a:rPr lang="en-US" sz="2400" b="1" smtClean="0">
                <a:latin typeface="Cambria" pitchFamily="18" charset="0"/>
              </a:rPr>
              <a:t>The permanence of this relationship is based not on our own efforts, but wholly on the faithfulness of God.  God will </a:t>
            </a:r>
            <a:r>
              <a:rPr lang="en-US" sz="2400" b="1" i="1" smtClean="0">
                <a:latin typeface="Cambria" pitchFamily="18" charset="0"/>
              </a:rPr>
              <a:t>“confirm”</a:t>
            </a:r>
            <a:r>
              <a:rPr lang="en-US" sz="2400" b="1" smtClean="0">
                <a:latin typeface="Cambria" pitchFamily="18" charset="0"/>
              </a:rPr>
              <a:t> believers </a:t>
            </a:r>
            <a:r>
              <a:rPr lang="en-US" sz="2400" b="1" i="1" smtClean="0">
                <a:latin typeface="Cambria" pitchFamily="18" charset="0"/>
              </a:rPr>
              <a:t>“to the end,”</a:t>
            </a:r>
            <a:r>
              <a:rPr lang="en-US" sz="2400" b="1" smtClean="0">
                <a:latin typeface="Cambria" pitchFamily="18" charset="0"/>
              </a:rPr>
              <a:t> and Paul reminds us that </a:t>
            </a:r>
            <a:r>
              <a:rPr lang="en-US" sz="2400" b="1" i="1" smtClean="0">
                <a:latin typeface="Cambria" pitchFamily="18" charset="0"/>
              </a:rPr>
              <a:t>“God is faithful”</a:t>
            </a:r>
            <a:r>
              <a:rPr lang="en-US" sz="2400" b="1" smtClean="0">
                <a:latin typeface="Cambria" pitchFamily="18" charset="0"/>
              </a:rPr>
              <a:t> (</a:t>
            </a:r>
            <a:r>
              <a:rPr lang="en-US" sz="2400" b="1" smtClean="0">
                <a:effectLst>
                  <a:outerShdw blurRad="38100" dist="38100" dir="2700000" algn="tl">
                    <a:srgbClr val="000000">
                      <a:alpha val="43137"/>
                    </a:srgbClr>
                  </a:outerShdw>
                </a:effectLst>
                <a:latin typeface="Cambria" pitchFamily="18" charset="0"/>
              </a:rPr>
              <a:t>1:8-9</a:t>
            </a:r>
            <a:r>
              <a:rPr lang="en-US" sz="2400" b="1" smtClean="0">
                <a:latin typeface="Cambria" pitchFamily="18" charset="0"/>
              </a:rPr>
              <a:t>).</a:t>
            </a:r>
            <a:endParaRPr lang="en-US" sz="2400" b="1">
              <a:latin typeface="Cambria" pitchFamily="18" charset="0"/>
            </a:endParaRPr>
          </a:p>
        </p:txBody>
      </p:sp>
    </p:spTree>
    <p:extLst>
      <p:ext uri="{BB962C8B-B14F-4D97-AF65-F5344CB8AC3E}">
        <p14:creationId xmlns:p14="http://schemas.microsoft.com/office/powerpoint/2010/main" xmlns="" val="29212048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1:4-7</a:t>
            </a:r>
            <a:endPar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31694" y="1084729"/>
            <a:ext cx="8069357" cy="1723549"/>
          </a:xfrm>
          <a:prstGeom prst="rect">
            <a:avLst/>
          </a:prstGeom>
          <a:noFill/>
          <a:effectLst/>
        </p:spPr>
        <p:txBody>
          <a:bodyPr wrap="square" rtlCol="0">
            <a:spAutoFit/>
          </a:bodyPr>
          <a:lstStyle/>
          <a:p>
            <a:pPr indent="457200"/>
            <a:endParaRPr lang="en-US" sz="10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So, the </a:t>
            </a:r>
            <a:r>
              <a:rPr lang="en-US" sz="2400" b="1" i="1" dirty="0">
                <a:effectLst>
                  <a:outerShdw blurRad="38100" dist="38100" dir="2700000" algn="tl">
                    <a:srgbClr val="000000">
                      <a:alpha val="43137"/>
                    </a:srgbClr>
                  </a:outerShdw>
                </a:effectLst>
                <a:latin typeface="Cambria" pitchFamily="18" charset="0"/>
              </a:rPr>
              <a:t>second</a:t>
            </a:r>
            <a:r>
              <a:rPr lang="en-US" sz="2400" b="1" dirty="0">
                <a:latin typeface="Cambria" pitchFamily="18" charset="0"/>
              </a:rPr>
              <a:t> </a:t>
            </a:r>
            <a:r>
              <a:rPr lang="en-US" sz="2400" b="1" i="1" dirty="0">
                <a:effectLst>
                  <a:outerShdw blurRad="38100" dist="38100" dir="2700000" algn="tl">
                    <a:srgbClr val="000000">
                      <a:alpha val="43137"/>
                    </a:srgbClr>
                  </a:outerShdw>
                </a:effectLst>
                <a:latin typeface="Cambria" pitchFamily="18" charset="0"/>
              </a:rPr>
              <a:t>reward</a:t>
            </a:r>
            <a:r>
              <a:rPr lang="en-US" sz="2400" b="1" dirty="0">
                <a:latin typeface="Cambria" pitchFamily="18" charset="0"/>
              </a:rPr>
              <a:t> of enduring fellowship can be experienced every day of our Christian lives with the promise that He </a:t>
            </a:r>
            <a:r>
              <a:rPr lang="en-US" sz="2400" b="1" i="1" dirty="0">
                <a:latin typeface="Cambria" pitchFamily="18" charset="0"/>
              </a:rPr>
              <a:t>“will never leave us nor forsake us”</a:t>
            </a:r>
            <a:r>
              <a:rPr lang="en-US" sz="2400" b="1" dirty="0">
                <a:latin typeface="Cambria" pitchFamily="18" charset="0"/>
              </a:rPr>
              <a:t> </a:t>
            </a:r>
            <a:r>
              <a:rPr lang="en-US" sz="2400" b="1" dirty="0" smtClean="0">
                <a:latin typeface="Cambria" pitchFamily="18" charset="0"/>
              </a:rPr>
              <a:t>       (</a:t>
            </a:r>
            <a:r>
              <a:rPr lang="en-US" sz="2400" b="1" dirty="0">
                <a:effectLst>
                  <a:outerShdw blurRad="38100" dist="38100" dir="2700000" algn="tl">
                    <a:srgbClr val="000000">
                      <a:alpha val="43137"/>
                    </a:srgbClr>
                  </a:outerShdw>
                </a:effectLst>
                <a:latin typeface="Cambria" pitchFamily="18" charset="0"/>
              </a:rPr>
              <a:t>Rom. 8:38-39</a:t>
            </a:r>
            <a:r>
              <a:rPr lang="en-US" sz="2400" b="1" dirty="0">
                <a:latin typeface="Cambria" pitchFamily="18" charset="0"/>
              </a:rPr>
              <a:t>; </a:t>
            </a:r>
            <a:r>
              <a:rPr lang="en-US" sz="2400" b="1" dirty="0">
                <a:effectLst>
                  <a:outerShdw blurRad="38100" dist="38100" dir="2700000" algn="tl">
                    <a:srgbClr val="000000">
                      <a:alpha val="43137"/>
                    </a:srgbClr>
                  </a:outerShdw>
                </a:effectLst>
                <a:latin typeface="Cambria" pitchFamily="18" charset="0"/>
              </a:rPr>
              <a:t>Heb. 13:5</a:t>
            </a:r>
            <a:r>
              <a:rPr lang="en-US" sz="2400" b="1" dirty="0" smtClean="0">
                <a:latin typeface="Cambria" pitchFamily="18" charset="0"/>
              </a:rPr>
              <a:t>). </a:t>
            </a:r>
            <a:endParaRPr lang="en-US" sz="2400" b="1" dirty="0">
              <a:latin typeface="Cambria" pitchFamily="18" charset="0"/>
            </a:endParaRPr>
          </a:p>
        </p:txBody>
      </p:sp>
    </p:spTree>
    <p:extLst>
      <p:ext uri="{BB962C8B-B14F-4D97-AF65-F5344CB8AC3E}">
        <p14:creationId xmlns:p14="http://schemas.microsoft.com/office/powerpoint/2010/main" xmlns="" val="1242293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584775"/>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200" smtClean="0">
                <a:solidFill>
                  <a:schemeClr val="bg1"/>
                </a:solidFill>
                <a:effectLst>
                  <a:outerShdw blurRad="38100" dist="38100" dir="2700000" algn="tl">
                    <a:srgbClr val="000000">
                      <a:alpha val="43137"/>
                    </a:srgbClr>
                  </a:outerShdw>
                </a:effectLst>
                <a:latin typeface="Constantia" pitchFamily="18" charset="0"/>
              </a:rPr>
              <a:t>Starting Great, Finishing Well</a:t>
            </a:r>
            <a:endParaRPr lang="en-US" sz="320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18247" y="1143000"/>
            <a:ext cx="8601635" cy="4832092"/>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CITY OF CORINTH:  </a:t>
            </a:r>
            <a:r>
              <a:rPr lang="en-US" sz="2400" b="1" dirty="0">
                <a:latin typeface="Cambria" panose="02040503050406030204" pitchFamily="18" charset="0"/>
                <a:ea typeface="Cambria" panose="02040503050406030204" pitchFamily="18" charset="0"/>
              </a:rPr>
              <a:t>I</a:t>
            </a:r>
            <a:r>
              <a:rPr lang="en-US" sz="2400" b="1" dirty="0" smtClean="0">
                <a:latin typeface="Cambria" panose="02040503050406030204" pitchFamily="18" charset="0"/>
                <a:ea typeface="Cambria" panose="02040503050406030204" pitchFamily="18" charset="0"/>
              </a:rPr>
              <a:t>t was the capital of the Roman province of Achaia, Corinth was a wealthy city because of   its strategic geographical location, and as a </a:t>
            </a:r>
            <a:r>
              <a:rPr lang="en-US" sz="2400" b="1" dirty="0">
                <a:latin typeface="Cambria" panose="02040503050406030204" pitchFamily="18" charset="0"/>
                <a:ea typeface="Cambria" panose="02040503050406030204" pitchFamily="18" charset="0"/>
              </a:rPr>
              <a:t>port city and </a:t>
            </a:r>
            <a:r>
              <a:rPr lang="en-US" sz="2400" b="1" dirty="0" smtClean="0">
                <a:latin typeface="Cambria" panose="02040503050406030204" pitchFamily="18" charset="0"/>
                <a:ea typeface="Cambria" panose="02040503050406030204" pitchFamily="18" charset="0"/>
              </a:rPr>
              <a:t>commercial center </a:t>
            </a:r>
            <a:r>
              <a:rPr lang="en-US" sz="2400" b="1" dirty="0">
                <a:latin typeface="Cambria" panose="02040503050406030204" pitchFamily="18" charset="0"/>
                <a:ea typeface="Cambria" panose="02040503050406030204" pitchFamily="18" charset="0"/>
              </a:rPr>
              <a:t>it controlled </a:t>
            </a:r>
            <a:r>
              <a:rPr lang="en-US" sz="2400" b="1" dirty="0" smtClean="0">
                <a:latin typeface="Cambria" panose="02040503050406030204" pitchFamily="18" charset="0"/>
                <a:ea typeface="Cambria" panose="02040503050406030204" pitchFamily="18" charset="0"/>
              </a:rPr>
              <a:t>two </a:t>
            </a:r>
            <a:r>
              <a:rPr lang="en-US" sz="2400" b="1" dirty="0">
                <a:latin typeface="Cambria" panose="02040503050406030204" pitchFamily="18" charset="0"/>
                <a:ea typeface="Cambria" panose="02040503050406030204" pitchFamily="18" charset="0"/>
              </a:rPr>
              <a:t>major harbors </a:t>
            </a:r>
            <a:r>
              <a:rPr lang="en-US" sz="2400" b="1" dirty="0" smtClean="0">
                <a:latin typeface="Cambria" panose="02040503050406030204" pitchFamily="18" charset="0"/>
                <a:ea typeface="Cambria" panose="02040503050406030204" pitchFamily="18" charset="0"/>
              </a:rPr>
              <a:t>and </a:t>
            </a:r>
            <a:r>
              <a:rPr lang="en-US" sz="2400" b="1" dirty="0">
                <a:latin typeface="Cambria" panose="02040503050406030204" pitchFamily="18" charset="0"/>
                <a:ea typeface="Cambria" panose="02040503050406030204" pitchFamily="18" charset="0"/>
              </a:rPr>
              <a:t>command of the trade routes between Asia and Rome. </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Corinth’s </a:t>
            </a:r>
            <a:r>
              <a:rPr lang="en-US" sz="2400" b="1" dirty="0">
                <a:latin typeface="Cambria" panose="02040503050406030204" pitchFamily="18" charset="0"/>
                <a:ea typeface="Cambria" panose="02040503050406030204" pitchFamily="18" charset="0"/>
              </a:rPr>
              <a:t>strategic location along both the overland and marine trade routes brought the city great commercial prosperity, </a:t>
            </a:r>
            <a:r>
              <a:rPr lang="en-US" sz="2400" b="1" dirty="0" smtClean="0">
                <a:latin typeface="Cambria" panose="02040503050406030204" pitchFamily="18" charset="0"/>
                <a:ea typeface="Cambria" panose="02040503050406030204" pitchFamily="18" charset="0"/>
              </a:rPr>
              <a:t>that was increased </a:t>
            </a:r>
            <a:r>
              <a:rPr lang="en-US" sz="2400" b="1" dirty="0">
                <a:latin typeface="Cambria" panose="02040503050406030204" pitchFamily="18" charset="0"/>
                <a:ea typeface="Cambria" panose="02040503050406030204" pitchFamily="18" charset="0"/>
              </a:rPr>
              <a:t>even more by the city’s own </a:t>
            </a:r>
            <a:r>
              <a:rPr lang="en-US" sz="2400" b="1" dirty="0" smtClean="0">
                <a:latin typeface="Cambria" panose="02040503050406030204" pitchFamily="18" charset="0"/>
                <a:ea typeface="Cambria" panose="02040503050406030204" pitchFamily="18" charset="0"/>
              </a:rPr>
              <a:t>bronze </a:t>
            </a:r>
            <a:r>
              <a:rPr lang="en-US" sz="2400" b="1" dirty="0">
                <a:latin typeface="Cambria" panose="02040503050406030204" pitchFamily="18" charset="0"/>
                <a:ea typeface="Cambria" panose="02040503050406030204" pitchFamily="18" charset="0"/>
              </a:rPr>
              <a:t>and terracotta </a:t>
            </a:r>
            <a:r>
              <a:rPr lang="en-US" sz="2400" b="1" dirty="0" smtClean="0">
                <a:latin typeface="Cambria" panose="02040503050406030204" pitchFamily="18" charset="0"/>
                <a:ea typeface="Cambria" panose="02040503050406030204" pitchFamily="18" charset="0"/>
              </a:rPr>
              <a:t>industries. </a:t>
            </a:r>
          </a:p>
          <a:p>
            <a:pPr>
              <a:tabLst>
                <a:tab pos="457200" algn="l"/>
              </a:tabLst>
            </a:pPr>
            <a:r>
              <a:rPr lang="en-US" sz="2400" b="1" dirty="0" smtClean="0"/>
              <a:t>	</a:t>
            </a:r>
            <a:r>
              <a:rPr lang="en-US" sz="2400" b="1" dirty="0">
                <a:latin typeface="Cambria" panose="02040503050406030204" pitchFamily="18" charset="0"/>
                <a:ea typeface="Cambria" panose="02040503050406030204" pitchFamily="18" charset="0"/>
              </a:rPr>
              <a:t>As an indication of its commercial importance, </a:t>
            </a:r>
            <a:r>
              <a:rPr lang="en-US" sz="2400" b="1" dirty="0" smtClean="0">
                <a:latin typeface="Cambria" panose="02040503050406030204" pitchFamily="18" charset="0"/>
                <a:ea typeface="Cambria" panose="02040503050406030204" pitchFamily="18" charset="0"/>
              </a:rPr>
              <a:t>in the first century, the </a:t>
            </a:r>
            <a:r>
              <a:rPr lang="en-US" sz="2400" b="1" dirty="0">
                <a:latin typeface="Cambria" panose="02040503050406030204" pitchFamily="18" charset="0"/>
                <a:ea typeface="Cambria" panose="02040503050406030204" pitchFamily="18" charset="0"/>
              </a:rPr>
              <a:t>city boasted a marketplace larger than </a:t>
            </a:r>
            <a:r>
              <a:rPr lang="en-US" sz="2400" b="1" dirty="0" smtClean="0">
                <a:latin typeface="Cambria" panose="02040503050406030204" pitchFamily="18" charset="0"/>
                <a:ea typeface="Cambria" panose="02040503050406030204" pitchFamily="18" charset="0"/>
              </a:rPr>
              <a:t>   any other marketplace </a:t>
            </a:r>
            <a:r>
              <a:rPr lang="en-US" sz="2400" b="1" dirty="0">
                <a:latin typeface="Cambria" panose="02040503050406030204" pitchFamily="18" charset="0"/>
                <a:ea typeface="Cambria" panose="02040503050406030204" pitchFamily="18" charset="0"/>
              </a:rPr>
              <a:t>in Rome. </a:t>
            </a:r>
            <a:r>
              <a:rPr lang="en-US" sz="2400" b="1" dirty="0" smtClean="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84628298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Starting Great, Finishing Well </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305800" cy="4708981"/>
          </a:xfrm>
          <a:prstGeom prst="rect">
            <a:avLst/>
          </a:prstGeom>
          <a:noFill/>
          <a:effectLst/>
        </p:spPr>
        <p:txBody>
          <a:bodyPr wrap="square" rtlCol="0">
            <a:spAutoFit/>
          </a:bodyPr>
          <a:lstStyle/>
          <a:p>
            <a:pPr indent="457200">
              <a:tabLst>
                <a:tab pos="457200" algn="l"/>
              </a:tabLst>
            </a:pPr>
            <a:r>
              <a:rPr lang="en-US" sz="2400" b="1" smtClean="0">
                <a:latin typeface="Cambria" panose="02040503050406030204" pitchFamily="18" charset="0"/>
                <a:ea typeface="Cambria" panose="02040503050406030204" pitchFamily="18" charset="0"/>
              </a:rPr>
              <a:t>In closing </a:t>
            </a:r>
            <a:r>
              <a:rPr lang="en-US" sz="2400" b="1" i="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smtClean="0">
                <a:latin typeface="Cambria" panose="02040503050406030204" pitchFamily="18" charset="0"/>
                <a:ea typeface="Cambria" panose="02040503050406030204" pitchFamily="18" charset="0"/>
              </a:rPr>
              <a:t>says … We could focus on numerous practical principles based on the opening salutation of First Corinthians.</a:t>
            </a:r>
          </a:p>
          <a:p>
            <a:pPr indent="457200">
              <a:tabLst>
                <a:tab pos="457200" algn="l"/>
              </a:tabLst>
            </a:pPr>
            <a:endParaRPr lang="en-US" sz="1000" b="1">
              <a:latin typeface="Cambria" panose="02040503050406030204" pitchFamily="18" charset="0"/>
              <a:ea typeface="Cambria" panose="02040503050406030204" pitchFamily="18" charset="0"/>
            </a:endParaRPr>
          </a:p>
          <a:p>
            <a:pPr indent="457200">
              <a:tabLst>
                <a:tab pos="457200" algn="l"/>
              </a:tabLst>
            </a:pPr>
            <a:r>
              <a:rPr lang="en-US" sz="2400" b="1" smtClean="0">
                <a:latin typeface="Cambria" panose="02040503050406030204" pitchFamily="18" charset="0"/>
                <a:ea typeface="Cambria" panose="02040503050406030204" pitchFamily="18" charset="0"/>
              </a:rPr>
              <a:t>But he emphasizes one particular principle we need to remember: </a:t>
            </a:r>
            <a:r>
              <a:rPr lang="en-US" sz="2400" b="1" i="1" smtClean="0">
                <a:latin typeface="Cambria" panose="02040503050406030204" pitchFamily="18" charset="0"/>
                <a:ea typeface="Cambria" panose="02040503050406030204" pitchFamily="18" charset="0"/>
              </a:rPr>
              <a:t>“</a:t>
            </a:r>
            <a:r>
              <a:rPr lang="en-US" sz="2400" b="1" i="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rich and impressive beginning does not guarantee the same kind of ending</a:t>
            </a:r>
            <a:r>
              <a:rPr lang="en-US" sz="2400" b="1" i="1" smtClean="0">
                <a:latin typeface="Cambria" panose="02040503050406030204" pitchFamily="18" charset="0"/>
                <a:ea typeface="Cambria" panose="02040503050406030204" pitchFamily="18" charset="0"/>
              </a:rPr>
              <a:t>.” </a:t>
            </a:r>
            <a:r>
              <a:rPr lang="en-US" sz="2400" b="1" smtClean="0">
                <a:latin typeface="Cambria" panose="02040503050406030204" pitchFamily="18" charset="0"/>
                <a:ea typeface="Cambria" panose="02040503050406030204" pitchFamily="18" charset="0"/>
              </a:rPr>
              <a:t> </a:t>
            </a:r>
            <a:endParaRPr lang="en-US" sz="2400" b="1" i="1" smtClean="0">
              <a:latin typeface="Cambria" panose="02040503050406030204" pitchFamily="18" charset="0"/>
              <a:ea typeface="Cambria" panose="02040503050406030204" pitchFamily="18" charset="0"/>
            </a:endParaRPr>
          </a:p>
          <a:p>
            <a:pPr indent="457200">
              <a:tabLst>
                <a:tab pos="457200" algn="l"/>
              </a:tabLst>
            </a:pPr>
            <a:endParaRPr lang="en-US" sz="1400" b="1">
              <a:latin typeface="Cambria" panose="02040503050406030204" pitchFamily="18" charset="0"/>
              <a:ea typeface="Cambria" panose="02040503050406030204" pitchFamily="18" charset="0"/>
            </a:endParaRPr>
          </a:p>
          <a:p>
            <a:pPr indent="457200">
              <a:tabLst>
                <a:tab pos="457200" algn="l"/>
              </a:tabLst>
            </a:pPr>
            <a:r>
              <a:rPr lang="en-US" sz="2400" b="1" smtClean="0">
                <a:latin typeface="Cambria" panose="02040503050406030204" pitchFamily="18" charset="0"/>
                <a:ea typeface="Cambria" panose="02040503050406030204" pitchFamily="18" charset="0"/>
              </a:rPr>
              <a:t>We all know the saying, </a:t>
            </a:r>
            <a:r>
              <a:rPr lang="en-US" sz="2400" b="1" i="1" smtClean="0">
                <a:latin typeface="Cambria" panose="02040503050406030204" pitchFamily="18" charset="0"/>
                <a:ea typeface="Cambria" panose="02040503050406030204" pitchFamily="18" charset="0"/>
              </a:rPr>
              <a:t>“The bigger they are, the harder they fall,” </a:t>
            </a:r>
            <a:r>
              <a:rPr lang="en-US" sz="2400" b="1" smtClean="0">
                <a:latin typeface="Cambria" panose="02040503050406030204" pitchFamily="18" charset="0"/>
                <a:ea typeface="Cambria" panose="02040503050406030204" pitchFamily="18" charset="0"/>
              </a:rPr>
              <a:t>but you may not have heard the similar slogan: the bigger they </a:t>
            </a:r>
            <a:r>
              <a:rPr lang="en-US" sz="2400" b="1" i="1" u="sng" smtClean="0">
                <a:latin typeface="Cambria" panose="02040503050406030204" pitchFamily="18" charset="0"/>
                <a:ea typeface="Cambria" panose="02040503050406030204" pitchFamily="18" charset="0"/>
              </a:rPr>
              <a:t>think</a:t>
            </a:r>
            <a:r>
              <a:rPr lang="en-US" sz="2400" b="1" smtClean="0">
                <a:latin typeface="Cambria" panose="02040503050406030204" pitchFamily="18" charset="0"/>
                <a:ea typeface="Cambria" panose="02040503050406030204" pitchFamily="18" charset="0"/>
              </a:rPr>
              <a:t> they are the harder they fall.    </a:t>
            </a:r>
          </a:p>
          <a:p>
            <a:pPr indent="457200">
              <a:tabLst>
                <a:tab pos="457200" algn="l"/>
              </a:tabLst>
            </a:pPr>
            <a:endParaRPr lang="en-US" sz="1200" b="1">
              <a:latin typeface="Cambria" panose="02040503050406030204" pitchFamily="18" charset="0"/>
              <a:ea typeface="Cambria" panose="02040503050406030204" pitchFamily="18" charset="0"/>
            </a:endParaRPr>
          </a:p>
          <a:p>
            <a:pPr indent="457200">
              <a:tabLst>
                <a:tab pos="457200" algn="l"/>
              </a:tabLst>
            </a:pPr>
            <a:r>
              <a:rPr lang="en-US" sz="24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Proverb 16:18</a:t>
            </a:r>
            <a:r>
              <a:rPr lang="en-US" sz="2400" b="1" smtClean="0">
                <a:latin typeface="Cambria" panose="02040503050406030204" pitchFamily="18" charset="0"/>
                <a:ea typeface="Cambria" panose="02040503050406030204" pitchFamily="18" charset="0"/>
              </a:rPr>
              <a:t> say, </a:t>
            </a:r>
            <a:r>
              <a:rPr lang="en-US" sz="2400" b="1" i="1" smtClean="0">
                <a:latin typeface="Cambria" panose="02040503050406030204" pitchFamily="18" charset="0"/>
                <a:ea typeface="Cambria" panose="02040503050406030204" pitchFamily="18" charset="0"/>
              </a:rPr>
              <a:t>“Pride goes before destruction, and a haughty spirit before a fall.”</a:t>
            </a: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Starting Great, Finishing Well </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40659" y="1202301"/>
            <a:ext cx="8534400" cy="4893647"/>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The Corinthian Church began the marathon of the Christian life ahead of the pack in many ways.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Nobody in that age could measure up to the Church’s level of giftedness, enthusiasm, and breadth of diversity. </a:t>
            </a: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These, however, resulted in opportunities for colossal pride, which led to selfishness and envy, which in turn ended in division and conflict. </a:t>
            </a:r>
            <a:endParaRPr lang="en-US" sz="2400" b="1" dirty="0">
              <a:latin typeface="Cambria" panose="02040503050406030204" pitchFamily="18" charset="0"/>
              <a:ea typeface="Cambria" panose="02040503050406030204" pitchFamily="18" charset="0"/>
            </a:endParaRP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Corinthians had let their spiritual vitality go to their heads. The results?  They got knocked off their high horses by their own pride. </a:t>
            </a:r>
          </a:p>
          <a:p>
            <a:pPr indent="457200">
              <a:tabLst>
                <a:tab pos="457200" algn="l"/>
              </a:tabLst>
            </a:pP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8010511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Starting Great, Finishing Well </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534400" cy="5002113"/>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All of us have the same potential for inflated self-importance.  Many of God’s people have been endowed with great spiritual gifts, magnetic personalities, material wealth, privileged experience, exceptional training, and excellent opportunities.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But rather than taking these things as gifts from God for the purpose of serving Him through building up His church, we listen instead as the world, the flesh, and the devil sing a different song in perfect harmony.</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“Look what you’ve accomplished!  It’s time you get some recognition!  Let people know what you’re capable of, show them who’s number one!”</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7246483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Starting Great, Finishing Well </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95400"/>
            <a:ext cx="8534400" cy="4616648"/>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Let this be a warning to us.  Just as the Corinthian church crumbled into calamity, so can we.  If our God-given possessions or positions lead us to pride, God may step in and take these things away.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 fact that we may have started out well on our Christian walk, doesn’t mean that we will finish well.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Yes, we will always have the promise of eternal salvation, which can never be taken away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John 10:28</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But each day we must renew our commitment to pursue a holy life, free from poisonous pride and crippling carnality. </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9512911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smtClean="0">
                <a:solidFill>
                  <a:srgbClr val="FFFF00"/>
                </a:solidFill>
                <a:effectLst>
                  <a:outerShdw blurRad="38100" dist="38100" dir="2700000" algn="tl">
                    <a:srgbClr val="000000">
                      <a:alpha val="43137"/>
                    </a:srgbClr>
                  </a:outerShdw>
                </a:effectLst>
                <a:latin typeface="Georgia" pitchFamily="18" charset="0"/>
              </a:rPr>
              <a:t>NEXT CLASS – 17 May 2023</a:t>
            </a:r>
            <a:endParaRPr lang="en-US" sz="3600" b="1">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smtClean="0">
                <a:solidFill>
                  <a:srgbClr val="FF0000"/>
                </a:solidFill>
                <a:latin typeface="Britannic Bold" pitchFamily="34" charset="0"/>
              </a:rPr>
              <a:t>	</a:t>
            </a:r>
            <a:r>
              <a:rPr lang="en-US" sz="3000" b="1" smtClean="0">
                <a:solidFill>
                  <a:srgbClr val="FF0000"/>
                </a:solidFill>
                <a:latin typeface="Britannic Bold" pitchFamily="34" charset="0"/>
              </a:rPr>
              <a:t>Before next class, read the below chapters in the NKJV and in one other versions of the Bible, i.e., KJV, NRSV, NIV, CEV, etc … </a:t>
            </a:r>
          </a:p>
          <a:p>
            <a:pPr marL="274320" indent="-274320" algn="ctr">
              <a:spcAft>
                <a:spcPts val="1200"/>
              </a:spcAft>
            </a:pPr>
            <a:r>
              <a:rPr lang="en-US" sz="2800" b="1" smtClean="0">
                <a:solidFill>
                  <a:prstClr val="black"/>
                </a:solidFill>
                <a:effectLst>
                  <a:outerShdw blurRad="38100" dist="38100" dir="2700000" algn="tl">
                    <a:srgbClr val="000000">
                      <a:alpha val="43137"/>
                    </a:srgbClr>
                  </a:outerShdw>
                </a:effectLst>
                <a:latin typeface="Cambria" pitchFamily="18" charset="0"/>
              </a:rPr>
              <a:t>Chapter 1:10 – 17                                </a:t>
            </a:r>
          </a:p>
          <a:p>
            <a:pPr marL="274320" indent="-274320" algn="ctr">
              <a:spcAft>
                <a:spcPts val="1200"/>
              </a:spcAft>
            </a:pPr>
            <a:r>
              <a:rPr lang="en-US" sz="2800" b="1" smtClean="0">
                <a:solidFill>
                  <a:prstClr val="black"/>
                </a:solidFill>
                <a:effectLst>
                  <a:outerShdw blurRad="38100" dist="38100" dir="2700000" algn="tl">
                    <a:srgbClr val="000000">
                      <a:alpha val="43137"/>
                    </a:srgbClr>
                  </a:outerShdw>
                </a:effectLst>
                <a:latin typeface="Cambria" pitchFamily="18" charset="0"/>
              </a:rPr>
              <a:t>“How to Split a Church” </a:t>
            </a:r>
            <a:endParaRPr lang="en-US" sz="2800" b="1">
              <a:solidFill>
                <a:prstClr val="black"/>
              </a:solidFill>
              <a:latin typeface="Cambria" pitchFamily="18" charset="0"/>
            </a:endParaRPr>
          </a:p>
          <a:p>
            <a:pPr marL="457200" algn="ctr">
              <a:spcAft>
                <a:spcPts val="2400"/>
              </a:spcAft>
            </a:pPr>
            <a:r>
              <a:rPr lang="en-US" sz="3600" b="1" smtClean="0">
                <a:solidFill>
                  <a:prstClr val="black"/>
                </a:solidFill>
                <a:effectLst>
                  <a:outerShdw blurRad="38100" dist="38100" dir="2700000" algn="tl">
                    <a:srgbClr val="000000">
                      <a:alpha val="43137"/>
                    </a:srgbClr>
                  </a:outerShdw>
                </a:effectLst>
                <a:latin typeface="Cambria" pitchFamily="18" charset="0"/>
              </a:rPr>
              <a:t>  </a:t>
            </a:r>
            <a:endParaRPr lang="en-US" sz="2800" b="1"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1000"/>
                                        <p:tgtEl>
                                          <p:spTgt spid="4">
                                            <p:txEl>
                                              <p:pRg st="1" end="1"/>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18247" y="1143000"/>
            <a:ext cx="8601635" cy="5201424"/>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CITY OF CORINTH:  </a:t>
            </a:r>
            <a:r>
              <a:rPr lang="en-US" sz="2400" b="1" dirty="0" smtClean="0">
                <a:latin typeface="Cambria" panose="02040503050406030204" pitchFamily="18" charset="0"/>
                <a:ea typeface="Cambria" panose="02040503050406030204" pitchFamily="18" charset="0"/>
              </a:rPr>
              <a:t>Along </a:t>
            </a:r>
            <a:r>
              <a:rPr lang="en-US" sz="2400" b="1" dirty="0">
                <a:latin typeface="Cambria" panose="02040503050406030204" pitchFamily="18" charset="0"/>
                <a:ea typeface="Cambria" panose="02040503050406030204" pitchFamily="18" charset="0"/>
              </a:rPr>
              <a:t>with economic prosperity came peace.  </a:t>
            </a:r>
            <a:r>
              <a:rPr lang="en-US" sz="2400" b="1" dirty="0" smtClean="0">
                <a:latin typeface="Cambria" panose="02040503050406030204" pitchFamily="18" charset="0"/>
                <a:ea typeface="Cambria" panose="02040503050406030204" pitchFamily="18" charset="0"/>
              </a:rPr>
              <a:t>And as it regain financial stability, Corinth </a:t>
            </a:r>
            <a:r>
              <a:rPr lang="en-US" sz="2400" b="1" dirty="0">
                <a:latin typeface="Cambria" panose="02040503050406030204" pitchFamily="18" charset="0"/>
                <a:ea typeface="Cambria" panose="02040503050406030204" pitchFamily="18" charset="0"/>
              </a:rPr>
              <a:t>again </a:t>
            </a:r>
            <a:r>
              <a:rPr lang="en-US" sz="2400" b="1" dirty="0" smtClean="0">
                <a:latin typeface="Cambria" panose="02040503050406030204" pitchFamily="18" charset="0"/>
                <a:ea typeface="Cambria" panose="02040503050406030204" pitchFamily="18" charset="0"/>
              </a:rPr>
              <a:t>began to host, the Isthmus games, </a:t>
            </a:r>
            <a:r>
              <a:rPr lang="en-US" sz="2400" b="1" dirty="0">
                <a:latin typeface="Cambria" panose="02040503050406030204" pitchFamily="18" charset="0"/>
                <a:ea typeface="Cambria" panose="02040503050406030204" pitchFamily="18" charset="0"/>
              </a:rPr>
              <a:t>in which Greeks and Romans from all over the </a:t>
            </a:r>
            <a:r>
              <a:rPr lang="en-US" sz="2400" b="1" dirty="0" smtClean="0">
                <a:latin typeface="Cambria" panose="02040503050406030204" pitchFamily="18" charset="0"/>
                <a:ea typeface="Cambria" panose="02040503050406030204" pitchFamily="18" charset="0"/>
              </a:rPr>
              <a:t>empire </a:t>
            </a:r>
            <a:r>
              <a:rPr lang="en-US" sz="2400" b="1" dirty="0">
                <a:latin typeface="Cambria" panose="02040503050406030204" pitchFamily="18" charset="0"/>
                <a:ea typeface="Cambria" panose="02040503050406030204" pitchFamily="18" charset="0"/>
              </a:rPr>
              <a:t>came together every two years to compete in athletics, drama, music, and oratory contest. </a:t>
            </a:r>
            <a:endParaRPr lang="en-US" sz="2400" b="1" dirty="0" smtClean="0">
              <a:latin typeface="Cambria" panose="02040503050406030204" pitchFamily="18" charset="0"/>
              <a:ea typeface="Cambria" panose="02040503050406030204" pitchFamily="18" charset="0"/>
            </a:endParaRPr>
          </a:p>
          <a:p>
            <a:pPr indent="457200"/>
            <a:endParaRPr lang="en-US" sz="1000" b="1" dirty="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These games, held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their </a:t>
            </a:r>
            <a:r>
              <a:rPr lang="en-US" sz="2400" b="1" dirty="0">
                <a:latin typeface="Cambria" panose="02040503050406030204" pitchFamily="18" charset="0"/>
                <a:ea typeface="Cambria" panose="02040503050406030204" pitchFamily="18" charset="0"/>
              </a:rPr>
              <a:t>18,000 seat outdoor theater, were not only popular but </a:t>
            </a:r>
            <a:r>
              <a:rPr lang="en-US" sz="2400" b="1" dirty="0" smtClean="0">
                <a:latin typeface="Cambria" panose="02040503050406030204" pitchFamily="18" charset="0"/>
                <a:ea typeface="Cambria" panose="02040503050406030204" pitchFamily="18" charset="0"/>
              </a:rPr>
              <a:t>they were also </a:t>
            </a:r>
            <a:r>
              <a:rPr lang="en-US" sz="2400" b="1" dirty="0">
                <a:latin typeface="Cambria" panose="02040503050406030204" pitchFamily="18" charset="0"/>
                <a:ea typeface="Cambria" panose="02040503050406030204" pitchFamily="18" charset="0"/>
              </a:rPr>
              <a:t>known for their </a:t>
            </a:r>
            <a:r>
              <a:rPr lang="en-US" sz="2400" b="1" dirty="0" smtClean="0">
                <a:latin typeface="Cambria" panose="02040503050406030204" pitchFamily="18" charset="0"/>
                <a:ea typeface="Cambria" panose="02040503050406030204" pitchFamily="18" charset="0"/>
              </a:rPr>
              <a:t>extravagance </a:t>
            </a:r>
            <a:r>
              <a:rPr lang="en-US" sz="2400" b="1" dirty="0">
                <a:latin typeface="Cambria" panose="02040503050406030204" pitchFamily="18" charset="0"/>
                <a:ea typeface="Cambria" panose="02040503050406030204" pitchFamily="18" charset="0"/>
              </a:rPr>
              <a:t>and licentiousness. </a:t>
            </a: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 games </a:t>
            </a:r>
            <a:r>
              <a:rPr lang="en-US" sz="2400" b="1" dirty="0">
                <a:latin typeface="Cambria" panose="02040503050406030204" pitchFamily="18" charset="0"/>
                <a:ea typeface="Cambria" panose="02040503050406030204" pitchFamily="18" charset="0"/>
              </a:rPr>
              <a:t>brought tourism, which combined with trade and travel, necessitated the establishment of a banking system that further increased the city’s wealth. </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04464563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18247" y="1143000"/>
            <a:ext cx="8601635" cy="5355312"/>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CITY OF CORINTH: </a:t>
            </a:r>
            <a:r>
              <a:rPr lang="en-US" sz="2400" b="1" dirty="0">
                <a:latin typeface="Cambria" panose="02040503050406030204" pitchFamily="18" charset="0"/>
                <a:ea typeface="Cambria" panose="02040503050406030204" pitchFamily="18" charset="0"/>
              </a:rPr>
              <a:t>The city housed numerous temples to various deities, the most prominent was the temple of Aphrodite, the Greek goddess of love. </a:t>
            </a:r>
          </a:p>
          <a:p>
            <a:pPr indent="457200">
              <a:spcAft>
                <a:spcPts val="1200"/>
              </a:spcAft>
            </a:pP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temple sat atop an 1800-foot promontory called the Acrocorinthus; and its 1,000 prostitutes came down into the city from their mountain temple at night. </a:t>
            </a:r>
            <a:endPar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city was considered the center of immorality, </a:t>
            </a:r>
            <a:r>
              <a:rPr lang="en-US" sz="2400" b="1" dirty="0" smtClean="0">
                <a:latin typeface="Cambria" panose="02040503050406030204" pitchFamily="18" charset="0"/>
                <a:ea typeface="Cambria" panose="02040503050406030204" pitchFamily="18" charset="0"/>
              </a:rPr>
              <a:t>sailors </a:t>
            </a:r>
            <a:r>
              <a:rPr lang="en-US" sz="2400" b="1" dirty="0">
                <a:latin typeface="Cambria" panose="02040503050406030204" pitchFamily="18" charset="0"/>
                <a:ea typeface="Cambria" panose="02040503050406030204" pitchFamily="18" charset="0"/>
              </a:rPr>
              <a:t>and traveling </a:t>
            </a:r>
            <a:r>
              <a:rPr lang="en-US" sz="2400" b="1" dirty="0" smtClean="0">
                <a:latin typeface="Cambria" panose="02040503050406030204" pitchFamily="18" charset="0"/>
                <a:ea typeface="Cambria" panose="02040503050406030204" pitchFamily="18" charset="0"/>
              </a:rPr>
              <a:t>salesmen </a:t>
            </a:r>
            <a:r>
              <a:rPr lang="en-US" sz="2400" b="1" dirty="0">
                <a:latin typeface="Cambria" panose="02040503050406030204" pitchFamily="18" charset="0"/>
                <a:ea typeface="Cambria" panose="02040503050406030204" pitchFamily="18" charset="0"/>
              </a:rPr>
              <a:t>came to Corinth on holiday to spend money and find pleasure.  </a:t>
            </a:r>
            <a:endParaRPr lang="en-US" sz="2400" dirty="0">
              <a:latin typeface="Cambria" panose="02040503050406030204" pitchFamily="18" charset="0"/>
              <a:ea typeface="Cambria" panose="02040503050406030204" pitchFamily="18" charset="0"/>
            </a:endParaRPr>
          </a:p>
          <a:p>
            <a:pPr>
              <a:tabLst>
                <a:tab pos="457200" algn="l"/>
              </a:tabLst>
            </a:pPr>
            <a:r>
              <a:rPr lang="en-US" sz="2400" b="1" dirty="0" smtClean="0"/>
              <a:t>	</a:t>
            </a:r>
            <a:r>
              <a:rPr lang="en-US" sz="2400" b="1" dirty="0">
                <a:latin typeface="Cambria" panose="02040503050406030204" pitchFamily="18" charset="0"/>
                <a:ea typeface="Cambria" panose="02040503050406030204" pitchFamily="18" charset="0"/>
              </a:rPr>
              <a:t>Corinth stood for everything that is sinful, it became so notorious that the term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Corinthianize</a:t>
            </a:r>
            <a:r>
              <a:rPr lang="en-US" sz="2400" b="1" dirty="0" smtClean="0">
                <a:latin typeface="Cambria" panose="02040503050406030204" pitchFamily="18" charset="0"/>
                <a:ea typeface="Cambria" panose="02040503050406030204" pitchFamily="18" charset="0"/>
              </a:rPr>
              <a:t>” meaning </a:t>
            </a:r>
            <a:r>
              <a:rPr lang="en-US" sz="2400" b="1" dirty="0">
                <a:latin typeface="Cambria" panose="02040503050406030204" pitchFamily="18" charset="0"/>
                <a:ea typeface="Cambria" panose="02040503050406030204" pitchFamily="18" charset="0"/>
              </a:rPr>
              <a:t>“to live in debauchery</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became </a:t>
            </a:r>
            <a:r>
              <a:rPr lang="en-US" sz="2400" b="1" dirty="0" smtClean="0">
                <a:latin typeface="Cambria" panose="02040503050406030204" pitchFamily="18" charset="0"/>
                <a:ea typeface="Cambria" panose="02040503050406030204" pitchFamily="18" charset="0"/>
              </a:rPr>
              <a:t>synonymous </a:t>
            </a:r>
            <a:r>
              <a:rPr lang="en-US" sz="2400" b="1" dirty="0">
                <a:latin typeface="Cambria" panose="02040503050406030204" pitchFamily="18" charset="0"/>
                <a:ea typeface="Cambria" panose="02040503050406030204" pitchFamily="18" charset="0"/>
              </a:rPr>
              <a:t>with the </a:t>
            </a:r>
            <a:r>
              <a:rPr lang="en-US" sz="2400" b="1" dirty="0" smtClean="0">
                <a:latin typeface="Cambria" panose="02040503050406030204" pitchFamily="18" charset="0"/>
                <a:ea typeface="Cambria" panose="02040503050406030204" pitchFamily="18" charset="0"/>
              </a:rPr>
              <a:t>name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Corinth.</a:t>
            </a:r>
            <a:r>
              <a:rPr lang="en-US" sz="2400" b="1" dirty="0" smtClean="0">
                <a:latin typeface="Cambria" panose="02040503050406030204" pitchFamily="18" charset="0"/>
                <a:ea typeface="Cambria" panose="02040503050406030204" pitchFamily="18" charset="0"/>
              </a:rPr>
              <a:t>” </a:t>
            </a:r>
            <a:endParaRPr lang="en-US" sz="16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69787629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558052" y="1093694"/>
            <a:ext cx="8162365" cy="5740033"/>
          </a:xfrm>
          <a:prstGeom prst="rect">
            <a:avLst/>
          </a:prstGeom>
          <a:noFill/>
          <a:effectLst/>
        </p:spPr>
        <p:txBody>
          <a:bodyPr wrap="square" rtlCol="0">
            <a:spAutoFit/>
          </a:bodyPr>
          <a:lstStyle/>
          <a:p>
            <a:pPr>
              <a:tabLst>
                <a:tab pos="457200" algn="l"/>
              </a:tabLst>
            </a:pPr>
            <a:r>
              <a:rPr lang="en-US" sz="2000" b="1" dirty="0" smtClean="0">
                <a:effectLst>
                  <a:outerShdw blurRad="38100" dist="38100" dir="2700000" algn="tl">
                    <a:srgbClr val="000000">
                      <a:alpha val="43137"/>
                    </a:srgbClr>
                  </a:outerShdw>
                </a:effectLst>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CHURCH </a:t>
            </a:r>
            <a:r>
              <a:rPr lang="en-US" sz="2400" b="1" dirty="0">
                <a:effectLst>
                  <a:outerShdw blurRad="38100" dist="38100" dir="2700000" algn="tl">
                    <a:srgbClr val="000000">
                      <a:alpha val="43137"/>
                    </a:srgbClr>
                  </a:outerShdw>
                </a:effectLst>
                <a:latin typeface="Cambria" pitchFamily="18" charset="0"/>
              </a:rPr>
              <a:t>AT </a:t>
            </a:r>
            <a:r>
              <a:rPr lang="en-US" sz="2400" b="1" dirty="0" smtClean="0">
                <a:effectLst>
                  <a:outerShdw blurRad="38100" dist="38100" dir="2700000" algn="tl">
                    <a:srgbClr val="000000">
                      <a:alpha val="43137"/>
                    </a:srgbClr>
                  </a:outerShdw>
                </a:effectLst>
                <a:latin typeface="Cambria" pitchFamily="18" charset="0"/>
              </a:rPr>
              <a:t>CORINTH</a:t>
            </a:r>
            <a:r>
              <a:rPr lang="en-US" sz="2400" b="1" dirty="0" smtClean="0">
                <a:latin typeface="Cambria" pitchFamily="18" charset="0"/>
              </a:rPr>
              <a:t>: </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The Apostle Paul on his second missionary journey </a:t>
            </a:r>
            <a:r>
              <a:rPr lang="en-US" sz="2400" b="1" dirty="0" smtClean="0">
                <a:latin typeface="Cambria" panose="02040503050406030204" pitchFamily="18" charset="0"/>
                <a:ea typeface="Cambria" panose="02040503050406030204" pitchFamily="18" charset="0"/>
              </a:rPr>
              <a:t>established </a:t>
            </a:r>
            <a:r>
              <a:rPr lang="en-US" sz="2400" b="1" dirty="0">
                <a:latin typeface="Cambria" panose="02040503050406030204" pitchFamily="18" charset="0"/>
                <a:ea typeface="Cambria" panose="02040503050406030204" pitchFamily="18" charset="0"/>
              </a:rPr>
              <a:t>the church in </a:t>
            </a:r>
            <a:r>
              <a:rPr lang="en-US" sz="2400" b="1" dirty="0" smtClean="0">
                <a:latin typeface="Cambria" panose="02040503050406030204" pitchFamily="18" charset="0"/>
                <a:ea typeface="Cambria" panose="02040503050406030204" pitchFamily="18" charset="0"/>
              </a:rPr>
              <a:t>Corinth, </a:t>
            </a:r>
            <a:r>
              <a:rPr lang="en-US" sz="2400" b="1" dirty="0">
                <a:latin typeface="Cambria" panose="02040503050406030204" pitchFamily="18" charset="0"/>
                <a:ea typeface="Cambria" panose="02040503050406030204" pitchFamily="18" charset="0"/>
              </a:rPr>
              <a:t>he took extreme pride in his work as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wise architect of </a:t>
            </a:r>
            <a:r>
              <a:rPr lang="en-US" sz="2400" b="1" dirty="0" smtClean="0">
                <a:latin typeface="Cambria" panose="02040503050406030204" pitchFamily="18" charset="0"/>
                <a:ea typeface="Cambria" panose="02040503050406030204" pitchFamily="18" charset="0"/>
              </a:rPr>
              <a:t>this </a:t>
            </a:r>
            <a:r>
              <a:rPr lang="en-US" sz="2400" b="1" dirty="0">
                <a:latin typeface="Cambria" panose="02040503050406030204" pitchFamily="18" charset="0"/>
                <a:ea typeface="Cambria" panose="02040503050406030204" pitchFamily="18" charset="0"/>
              </a:rPr>
              <a:t>church built on Christ as the </a:t>
            </a:r>
            <a:r>
              <a:rPr lang="en-US" sz="2400" b="1" dirty="0" smtClean="0">
                <a:latin typeface="Cambria" panose="02040503050406030204" pitchFamily="18" charset="0"/>
                <a:ea typeface="Cambria" panose="02040503050406030204" pitchFamily="18" charset="0"/>
              </a:rPr>
              <a:t>foundation. So he </a:t>
            </a:r>
            <a:r>
              <a:rPr lang="en-US" sz="2400" b="1" dirty="0">
                <a:latin typeface="Cambria" panose="02040503050406030204" pitchFamily="18" charset="0"/>
                <a:ea typeface="Cambria" panose="02040503050406030204" pitchFamily="18" charset="0"/>
              </a:rPr>
              <a:t>spent </a:t>
            </a:r>
            <a:r>
              <a:rPr lang="en-US" sz="2400" b="1" dirty="0" smtClean="0">
                <a:latin typeface="Cambria" panose="02040503050406030204" pitchFamily="18" charset="0"/>
                <a:ea typeface="Cambria" panose="02040503050406030204" pitchFamily="18" charset="0"/>
              </a:rPr>
              <a:t>18 </a:t>
            </a:r>
            <a:r>
              <a:rPr lang="en-US" sz="2400" b="1" dirty="0">
                <a:latin typeface="Cambria" panose="02040503050406030204" pitchFamily="18" charset="0"/>
                <a:ea typeface="Cambria" panose="02040503050406030204" pitchFamily="18" charset="0"/>
              </a:rPr>
              <a:t>months in Corinth, preaching the Gospel and establishing a community of </a:t>
            </a:r>
            <a:r>
              <a:rPr lang="en-US" sz="2400" b="1" dirty="0" smtClean="0">
                <a:latin typeface="Cambria" panose="02040503050406030204" pitchFamily="18" charset="0"/>
                <a:ea typeface="Cambria" panose="02040503050406030204" pitchFamily="18" charset="0"/>
              </a:rPr>
              <a:t>believers.  </a:t>
            </a:r>
          </a:p>
          <a:p>
            <a:pPr>
              <a:tabLst>
                <a:tab pos="457200" algn="l"/>
              </a:tabLst>
            </a:pPr>
            <a:endParaRPr lang="en-US" sz="1000" b="1" dirty="0" smtClean="0">
              <a:latin typeface="Cambria" panose="02040503050406030204" pitchFamily="18" charset="0"/>
              <a:ea typeface="Cambria" panose="02040503050406030204" pitchFamily="18" charset="0"/>
            </a:endParaRPr>
          </a:p>
          <a:p>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church was known for its giftedness in spiritual matters, including speaking in tongues and prophecy.  </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100" b="1" dirty="0" smtClean="0">
              <a:latin typeface="Cambria" panose="02040503050406030204" pitchFamily="18" charset="0"/>
              <a:ea typeface="Cambria" panose="02040503050406030204" pitchFamily="18" charset="0"/>
            </a:endParaRPr>
          </a:p>
          <a:p>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However</a:t>
            </a:r>
            <a:r>
              <a:rPr lang="en-US" sz="2400" b="1" dirty="0">
                <a:latin typeface="Cambria" panose="02040503050406030204" pitchFamily="18" charset="0"/>
                <a:ea typeface="Cambria" panose="02040503050406030204" pitchFamily="18" charset="0"/>
              </a:rPr>
              <a:t>, it was plagued with problems, including interpersonal relationships, divisions over leadership, </a:t>
            </a:r>
            <a:r>
              <a:rPr lang="en-US" sz="2400" b="1" dirty="0" smtClean="0">
                <a:latin typeface="Cambria" panose="02040503050406030204" pitchFamily="18" charset="0"/>
                <a:ea typeface="Cambria" panose="02040503050406030204" pitchFamily="18" charset="0"/>
              </a:rPr>
              <a:t>marital </a:t>
            </a:r>
            <a:r>
              <a:rPr lang="en-US" sz="2400" b="1" dirty="0">
                <a:latin typeface="Cambria" panose="02040503050406030204" pitchFamily="18" charset="0"/>
                <a:ea typeface="Cambria" panose="02040503050406030204" pitchFamily="18" charset="0"/>
              </a:rPr>
              <a:t>problems, lawsuits, sexual immorality, </a:t>
            </a:r>
            <a:r>
              <a:rPr lang="en-US" sz="2400" b="1" dirty="0" smtClean="0">
                <a:latin typeface="Cambria" panose="02040503050406030204" pitchFamily="18" charset="0"/>
                <a:ea typeface="Cambria" panose="02040503050406030204" pitchFamily="18" charset="0"/>
              </a:rPr>
              <a:t>misconduct </a:t>
            </a:r>
            <a:r>
              <a:rPr lang="en-US" sz="2400" b="1" dirty="0">
                <a:latin typeface="Cambria" panose="02040503050406030204" pitchFamily="18" charset="0"/>
                <a:ea typeface="Cambria" panose="02040503050406030204" pitchFamily="18" charset="0"/>
              </a:rPr>
              <a:t>during the Lord’s Supper, and the list could go </a:t>
            </a:r>
            <a:r>
              <a:rPr lang="en-US" sz="2400" b="1" dirty="0" smtClean="0">
                <a:latin typeface="Cambria" panose="02040503050406030204" pitchFamily="18" charset="0"/>
                <a:ea typeface="Cambria" panose="02040503050406030204" pitchFamily="18" charset="0"/>
              </a:rPr>
              <a:t>on and on.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7117853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10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wipe(left)">
                                      <p:cBhvr>
                                        <p:cTn id="17"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672352" y="1219200"/>
            <a:ext cx="7933765" cy="5262979"/>
          </a:xfrm>
          <a:prstGeom prst="rect">
            <a:avLst/>
          </a:prstGeom>
          <a:noFill/>
          <a:effectLst/>
        </p:spPr>
        <p:txBody>
          <a:bodyPr wrap="square" rtlCol="0">
            <a:spAutoFit/>
          </a:bodyPr>
          <a:lstStyle/>
          <a:p>
            <a:pPr>
              <a:tabLst>
                <a:tab pos="457200" algn="l"/>
              </a:tabLst>
            </a:pPr>
            <a:r>
              <a:rPr lang="en-US" sz="2000" b="1" dirty="0" smtClean="0">
                <a:effectLst>
                  <a:outerShdw blurRad="38100" dist="38100" dir="2700000" algn="tl">
                    <a:srgbClr val="000000">
                      <a:alpha val="43137"/>
                    </a:srgbClr>
                  </a:outerShdw>
                </a:effectLst>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CHURCH </a:t>
            </a:r>
            <a:r>
              <a:rPr lang="en-US" sz="2400" b="1" dirty="0">
                <a:effectLst>
                  <a:outerShdw blurRad="38100" dist="38100" dir="2700000" algn="tl">
                    <a:srgbClr val="000000">
                      <a:alpha val="43137"/>
                    </a:srgbClr>
                  </a:outerShdw>
                </a:effectLst>
                <a:latin typeface="Cambria" pitchFamily="18" charset="0"/>
              </a:rPr>
              <a:t>AT </a:t>
            </a:r>
            <a:r>
              <a:rPr lang="en-US" sz="2400" b="1" dirty="0" smtClean="0">
                <a:effectLst>
                  <a:outerShdw blurRad="38100" dist="38100" dir="2700000" algn="tl">
                    <a:srgbClr val="000000">
                      <a:alpha val="43137"/>
                    </a:srgbClr>
                  </a:outerShdw>
                </a:effectLst>
                <a:latin typeface="Cambria" pitchFamily="18" charset="0"/>
              </a:rPr>
              <a:t>CORINTH: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Despite these challenges, the Corinthian church was a vibrant and active </a:t>
            </a:r>
            <a:r>
              <a:rPr lang="en-US" sz="2400" b="1" dirty="0" smtClean="0">
                <a:latin typeface="Cambria" panose="02040503050406030204" pitchFamily="18" charset="0"/>
                <a:ea typeface="Cambria" panose="02040503050406030204" pitchFamily="18" charset="0"/>
              </a:rPr>
              <a:t>church </a:t>
            </a:r>
            <a:r>
              <a:rPr lang="en-US" sz="2400" b="1" dirty="0">
                <a:latin typeface="Cambria" panose="02040503050406030204" pitchFamily="18" charset="0"/>
                <a:ea typeface="Cambria" panose="02040503050406030204" pitchFamily="18" charset="0"/>
              </a:rPr>
              <a:t>community that hosted the Apostle Paul on multiple occasions and continually supported his missionary efforts.  </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200" b="1" dirty="0" smtClean="0">
              <a:latin typeface="Cambria" panose="02040503050406030204" pitchFamily="18" charset="0"/>
              <a:ea typeface="Cambria" panose="02040503050406030204" pitchFamily="18" charset="0"/>
            </a:endParaRPr>
          </a:p>
          <a:p>
            <a:pPr>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Overall</a:t>
            </a:r>
            <a:r>
              <a:rPr lang="en-US" sz="2400" b="1" dirty="0">
                <a:latin typeface="Cambria" panose="02040503050406030204" pitchFamily="18" charset="0"/>
                <a:ea typeface="Cambria" panose="02040503050406030204" pitchFamily="18" charset="0"/>
              </a:rPr>
              <a:t>, the Church of Corinth was a dynamic </a:t>
            </a:r>
            <a:r>
              <a:rPr lang="en-US" sz="2400" b="1" dirty="0" smtClean="0">
                <a:latin typeface="Cambria" panose="02040503050406030204" pitchFamily="18" charset="0"/>
                <a:ea typeface="Cambria" panose="02040503050406030204" pitchFamily="18" charset="0"/>
              </a:rPr>
              <a:t>and </a:t>
            </a:r>
            <a:r>
              <a:rPr lang="en-US" sz="2400" b="1" dirty="0">
                <a:latin typeface="Cambria" panose="02040503050406030204" pitchFamily="18" charset="0"/>
                <a:ea typeface="Cambria" panose="02040503050406030204" pitchFamily="18" charset="0"/>
              </a:rPr>
              <a:t>complex community that faced many challenges but remained faithful </a:t>
            </a:r>
            <a:r>
              <a:rPr lang="en-US" sz="2400" b="1" dirty="0" smtClean="0">
                <a:latin typeface="Cambria" panose="02040503050406030204" pitchFamily="18" charset="0"/>
                <a:ea typeface="Cambria" panose="02040503050406030204" pitchFamily="18" charset="0"/>
              </a:rPr>
              <a:t>and </a:t>
            </a:r>
            <a:r>
              <a:rPr lang="en-US" sz="2400" b="1" dirty="0">
                <a:latin typeface="Cambria" panose="02040503050406030204" pitchFamily="18" charset="0"/>
                <a:ea typeface="Cambria" panose="02040503050406030204" pitchFamily="18" charset="0"/>
              </a:rPr>
              <a:t>continued to grow and develop over the centuries.  </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It </a:t>
            </a:r>
            <a:r>
              <a:rPr lang="en-US" sz="2400" b="1" dirty="0">
                <a:latin typeface="Cambria" panose="02040503050406030204" pitchFamily="18" charset="0"/>
                <a:ea typeface="Cambria" panose="02040503050406030204" pitchFamily="18" charset="0"/>
              </a:rPr>
              <a:t>played a significant role in the spread of Christianity throughout Greece and beyond, and it was home to many prominent Christian leaders and theologians.</a:t>
            </a:r>
          </a:p>
        </p:txBody>
      </p:sp>
    </p:spTree>
    <p:extLst>
      <p:ext uri="{BB962C8B-B14F-4D97-AF65-F5344CB8AC3E}">
        <p14:creationId xmlns:p14="http://schemas.microsoft.com/office/powerpoint/2010/main" xmlns="" val="141679158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2729" y="1233768"/>
            <a:ext cx="8553450" cy="4832092"/>
          </a:xfrm>
          <a:prstGeom prst="rect">
            <a:avLst/>
          </a:prstGeom>
          <a:noFill/>
          <a:effectLst/>
        </p:spPr>
        <p:txBody>
          <a:bodyPr wrap="square" rtlCol="0">
            <a:spAutoFit/>
          </a:bodyPr>
          <a:lstStyle/>
          <a:p>
            <a:pPr>
              <a:tabLst>
                <a:tab pos="457200" algn="l"/>
              </a:tabLst>
            </a:pPr>
            <a:r>
              <a:rPr lang="en-US" sz="238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HEME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EPISTLE</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themes of this letter revolve around Christian conduct in the local church and how it influences unity, discipline, and spiritual growth.  </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The </a:t>
            </a:r>
            <a:r>
              <a:rPr lang="en-US" sz="2400" b="1" dirty="0">
                <a:latin typeface="Cambria" panose="02040503050406030204" pitchFamily="18" charset="0"/>
                <a:ea typeface="Cambria" panose="02040503050406030204" pitchFamily="18" charset="0"/>
              </a:rPr>
              <a:t>overarching issue </a:t>
            </a:r>
            <a:r>
              <a:rPr lang="en-US" sz="2400" b="1" dirty="0" smtClean="0">
                <a:latin typeface="Cambria" panose="02040503050406030204" pitchFamily="18" charset="0"/>
                <a:ea typeface="Cambria" panose="02040503050406030204" pitchFamily="18" charset="0"/>
              </a:rPr>
              <a:t>in the Corinthian church was </a:t>
            </a:r>
            <a:r>
              <a:rPr lang="en-US" sz="2400" b="1" dirty="0">
                <a:latin typeface="Cambria" panose="02040503050406030204" pitchFamily="18" charset="0"/>
                <a:ea typeface="Cambria" panose="02040503050406030204" pitchFamily="18" charset="0"/>
              </a:rPr>
              <a:t>“</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 Sanctification</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the </a:t>
            </a:r>
            <a:r>
              <a:rPr lang="en-US" sz="2400" b="1" dirty="0">
                <a:latin typeface="Cambria" panose="02040503050406030204" pitchFamily="18" charset="0"/>
                <a:ea typeface="Cambria" panose="02040503050406030204" pitchFamily="18" charset="0"/>
              </a:rPr>
              <a:t>development </a:t>
            </a:r>
            <a:r>
              <a:rPr lang="en-US" sz="2400" b="1" dirty="0" smtClean="0">
                <a:latin typeface="Cambria" panose="02040503050406030204" pitchFamily="18" charset="0"/>
                <a:ea typeface="Cambria" panose="02040503050406030204" pitchFamily="18" charset="0"/>
              </a:rPr>
              <a:t>of Holy </a:t>
            </a:r>
            <a:r>
              <a:rPr lang="en-US" sz="2400" b="1" dirty="0">
                <a:latin typeface="Cambria" panose="02040503050406030204" pitchFamily="18" charset="0"/>
                <a:ea typeface="Cambria" panose="02040503050406030204" pitchFamily="18" charset="0"/>
              </a:rPr>
              <a:t>character and the application of Christian principles and discipline on an individual and corporate level. </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dirty="0" smtClean="0"/>
              <a:t>	</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Immorality and disunity was </a:t>
            </a:r>
            <a:r>
              <a:rPr lang="en-US" sz="2400" b="1" dirty="0">
                <a:latin typeface="Cambria" panose="02040503050406030204" pitchFamily="18" charset="0"/>
                <a:ea typeface="Cambria" panose="02040503050406030204" pitchFamily="18" charset="0"/>
              </a:rPr>
              <a:t>destroying </a:t>
            </a:r>
            <a:r>
              <a:rPr lang="en-US" sz="2400" b="1" dirty="0" smtClean="0">
                <a:latin typeface="Cambria" panose="02040503050406030204" pitchFamily="18" charset="0"/>
                <a:ea typeface="Cambria" panose="02040503050406030204" pitchFamily="18" charset="0"/>
              </a:rPr>
              <a:t>the Corinthians Christian witness.  Paul </a:t>
            </a:r>
            <a:r>
              <a:rPr lang="en-US" sz="2400" b="1" dirty="0">
                <a:latin typeface="Cambria" panose="02040503050406030204" pitchFamily="18" charset="0"/>
                <a:ea typeface="Cambria" panose="02040503050406030204" pitchFamily="18" charset="0"/>
              </a:rPr>
              <a:t>was personally concerned about these problems, because the </a:t>
            </a:r>
            <a:r>
              <a:rPr lang="en-US" sz="2400" b="1" dirty="0" smtClean="0">
                <a:latin typeface="Cambria" panose="02040503050406030204" pitchFamily="18" charset="0"/>
                <a:ea typeface="Cambria" panose="02040503050406030204" pitchFamily="18" charset="0"/>
              </a:rPr>
              <a:t>Corinthians knew </a:t>
            </a:r>
            <a:r>
              <a:rPr lang="en-US" sz="2400" b="1" dirty="0">
                <a:latin typeface="Cambria" panose="02040503050406030204" pitchFamily="18" charset="0"/>
                <a:ea typeface="Cambria" panose="02040503050406030204" pitchFamily="18" charset="0"/>
              </a:rPr>
              <a:t>the message of the Gospel and its purpose </a:t>
            </a:r>
            <a:r>
              <a:rPr lang="en-US" sz="2400" b="1" dirty="0" smtClean="0">
                <a:latin typeface="Cambria" panose="02040503050406030204" pitchFamily="18" charset="0"/>
                <a:ea typeface="Cambria" panose="02040503050406030204" pitchFamily="18" charset="0"/>
              </a:rPr>
              <a:t>in their </a:t>
            </a:r>
            <a:r>
              <a:rPr lang="en-US" sz="2400" b="1" dirty="0">
                <a:latin typeface="Cambria" panose="02040503050406030204" pitchFamily="18" charset="0"/>
                <a:ea typeface="Cambria" panose="02040503050406030204" pitchFamily="18" charset="0"/>
              </a:rPr>
              <a:t>lives </a:t>
            </a:r>
            <a:r>
              <a:rPr lang="en-US" sz="2400" b="1" dirty="0" smtClean="0">
                <a:latin typeface="Cambria" panose="02040503050406030204" pitchFamily="18" charset="0"/>
                <a:ea typeface="Cambria" panose="02040503050406030204" pitchFamily="18" charset="0"/>
              </a:rPr>
              <a:t>as individuals </a:t>
            </a:r>
            <a:r>
              <a:rPr lang="en-US" sz="2400" b="1" dirty="0">
                <a:latin typeface="Cambria" panose="02040503050406030204" pitchFamily="18" charset="0"/>
                <a:ea typeface="Cambria" panose="02040503050406030204" pitchFamily="18" charset="0"/>
              </a:rPr>
              <a:t>and as a corporate body. </a:t>
            </a:r>
          </a:p>
        </p:txBody>
      </p:sp>
      <p:sp>
        <p:nvSpPr>
          <p:cNvPr id="6" name="Title 1"/>
          <p:cNvSpPr>
            <a:spLocks noGrp="1"/>
          </p:cNvSpPr>
          <p:nvPr>
            <p:ph type="title"/>
          </p:nvPr>
        </p:nvSpPr>
        <p:spPr>
          <a:xfrm>
            <a:off x="304800" y="184150"/>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41743</TotalTime>
  <Words>3765</Words>
  <Application>Microsoft Office PowerPoint</Application>
  <PresentationFormat>On-screen Show (4:3)</PresentationFormat>
  <Paragraphs>300</Paragraphs>
  <Slides>45</Slides>
  <Notes>42</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Trek</vt:lpstr>
      <vt:lpstr>1_Trek</vt:lpstr>
      <vt:lpstr>Slide 1</vt:lpstr>
      <vt:lpstr>1 Corinthians Introduction</vt:lpstr>
      <vt:lpstr>1 Corinthians Introduction</vt:lpstr>
      <vt:lpstr>1 Corinthians Introduction</vt:lpstr>
      <vt:lpstr>1 Corinthians Introduction</vt:lpstr>
      <vt:lpstr>1 Corinthians Introduction</vt:lpstr>
      <vt:lpstr>1 Corinthians Introduction</vt:lpstr>
      <vt:lpstr>1 Corinthians Introduction</vt:lpstr>
      <vt:lpstr>1 Corinthians Introduction</vt:lpstr>
      <vt:lpstr>1 Corinthians Introduction</vt:lpstr>
      <vt:lpstr>Slide 11</vt:lpstr>
      <vt:lpstr>1 Corinthians Overview</vt:lpstr>
      <vt:lpstr>1 Corinthians Overview</vt:lpstr>
      <vt:lpstr>Slide 14</vt:lpstr>
      <vt:lpstr>1 Corinthians - Lesson Overview</vt:lpstr>
      <vt:lpstr>1 Corinthians - Lesson Overview</vt:lpstr>
      <vt:lpstr>1 Corinthians - Lesson Overview</vt:lpstr>
      <vt:lpstr>1 Corinthians - Lesson Overview</vt:lpstr>
      <vt:lpstr>1 Corinthians 1:1-3</vt:lpstr>
      <vt:lpstr>1 Corinthians 1:1-3</vt:lpstr>
      <vt:lpstr>1 Corinthians 1:1-3</vt:lpstr>
      <vt:lpstr>1 Corinthians 1:1-3</vt:lpstr>
      <vt:lpstr>1 Corinthians 1:1-3</vt:lpstr>
      <vt:lpstr>1 Corinthians 1:1-3</vt:lpstr>
      <vt:lpstr>1 Corinthians 1:1-3</vt:lpstr>
      <vt:lpstr>1 Corinthians 1:1-3</vt:lpstr>
      <vt:lpstr>1 Corinthians 1:4-7</vt:lpstr>
      <vt:lpstr>1 Corinthians 1:4-7</vt:lpstr>
      <vt:lpstr>1 Corinthians 1:4-7</vt:lpstr>
      <vt:lpstr>1 Corinthians 1:4-7</vt:lpstr>
      <vt:lpstr>1 Corinthians 1:4-7</vt:lpstr>
      <vt:lpstr>1 Corinthians 1:4-7</vt:lpstr>
      <vt:lpstr>1 Corinthians 1:4-7</vt:lpstr>
      <vt:lpstr>1 Corinthians 1:4-7</vt:lpstr>
      <vt:lpstr>1 Corinthians 1:8-9</vt:lpstr>
      <vt:lpstr>1 Corinthians 1:4-7</vt:lpstr>
      <vt:lpstr>1 Corinthians 1:4-7</vt:lpstr>
      <vt:lpstr>1 Corinthians 1:4-7</vt:lpstr>
      <vt:lpstr>Slide 39</vt:lpstr>
      <vt:lpstr>Application – Starting Great, Finishing Well </vt:lpstr>
      <vt:lpstr>Application – Starting Great, Finishing Well </vt:lpstr>
      <vt:lpstr>Application – Starting Great, Finishing Well </vt:lpstr>
      <vt:lpstr>Application – Starting Great, Finishing Well </vt:lpstr>
      <vt:lpstr>Slide 44</vt:lpstr>
      <vt:lpstr>Slide 45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7954</cp:revision>
  <cp:lastPrinted>2023-05-06T01:46:48Z</cp:lastPrinted>
  <dcterms:created xsi:type="dcterms:W3CDTF">2016-10-08T19:35:00Z</dcterms:created>
  <dcterms:modified xsi:type="dcterms:W3CDTF">2023-05-11T01:47:08Z</dcterms:modified>
</cp:coreProperties>
</file>